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7"/>
  </p:handoutMasterIdLst>
  <p:sldIdLst>
    <p:sldId id="256" r:id="rId2"/>
    <p:sldId id="290" r:id="rId3"/>
    <p:sldId id="267" r:id="rId4"/>
    <p:sldId id="268" r:id="rId5"/>
    <p:sldId id="269" r:id="rId6"/>
    <p:sldId id="296" r:id="rId7"/>
    <p:sldId id="297" r:id="rId8"/>
    <p:sldId id="270" r:id="rId9"/>
    <p:sldId id="271" r:id="rId10"/>
    <p:sldId id="272" r:id="rId11"/>
    <p:sldId id="292" r:id="rId12"/>
    <p:sldId id="293" r:id="rId13"/>
    <p:sldId id="294" r:id="rId14"/>
    <p:sldId id="295" r:id="rId15"/>
    <p:sldId id="291"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0" d="100"/>
          <a:sy n="70" d="100"/>
        </p:scale>
        <p:origin x="-1302" y="72"/>
      </p:cViewPr>
      <p:guideLst>
        <p:guide orient="horz" pos="2160"/>
        <p:guide pos="2880"/>
      </p:guideLst>
    </p:cSldViewPr>
  </p:slideViewPr>
  <p:notesTextViewPr>
    <p:cViewPr>
      <p:scale>
        <a:sx n="100" d="100"/>
        <a:sy n="100" d="100"/>
      </p:scale>
      <p:origin x="0" y="0"/>
    </p:cViewPr>
  </p:notesTextViewPr>
  <p:notesViewPr>
    <p:cSldViewPr>
      <p:cViewPr varScale="1">
        <p:scale>
          <a:sx n="52" d="100"/>
          <a:sy n="52" d="100"/>
        </p:scale>
        <p:origin x="-2634"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7367A98-FC56-4AF3-993B-AE0EAD6A7190}" type="datetimeFigureOut">
              <a:rPr lang="en-US" smtClean="0"/>
              <a:pPr/>
              <a:t>17/05/2017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1F06201-8D96-4247-B4F4-49F8A6F3F80D}" type="slidenum">
              <a:rPr lang="en-US" smtClean="0"/>
              <a:pPr/>
              <a:t>‹#›</a:t>
            </a:fld>
            <a:endParaRPr lang="en-US"/>
          </a:p>
        </p:txBody>
      </p:sp>
    </p:spTree>
    <p:extLst>
      <p:ext uri="{BB962C8B-B14F-4D97-AF65-F5344CB8AC3E}">
        <p14:creationId xmlns:p14="http://schemas.microsoft.com/office/powerpoint/2010/main" val="46191855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latin typeface="Tahoma" pitchFamily="34" charset="0"/>
                <a:ea typeface="Tahoma" pitchFamily="34" charset="0"/>
                <a:cs typeface="Tahoma"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latin typeface="Tahoma" pitchFamily="34" charset="0"/>
                <a:ea typeface="Tahoma" pitchFamily="34" charset="0"/>
                <a:cs typeface="Tahom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3B78C01-76D9-4EE1-87A3-B416663C2BA6}" type="datetimeFigureOut">
              <a:rPr lang="en-US" smtClean="0"/>
              <a:pPr/>
              <a:t>17/05/2017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73A514-97C1-498D-B8CE-0B5D1E9DC951}" type="slidenum">
              <a:rPr lang="en-US" smtClean="0"/>
              <a:pPr/>
              <a:t>‹#›</a:t>
            </a:fld>
            <a:endParaRPr lang="en-US"/>
          </a:p>
        </p:txBody>
      </p:sp>
      <p:pic>
        <p:nvPicPr>
          <p:cNvPr id="7" name="Picture 2"/>
          <p:cNvPicPr>
            <a:picLocks noChangeAspect="1" noChangeArrowheads="1"/>
          </p:cNvPicPr>
          <p:nvPr userDrawn="1"/>
        </p:nvPicPr>
        <p:blipFill>
          <a:blip r:embed="rId2"/>
          <a:srcRect/>
          <a:stretch>
            <a:fillRect/>
          </a:stretch>
        </p:blipFill>
        <p:spPr bwMode="auto">
          <a:xfrm>
            <a:off x="-13648" y="6096000"/>
            <a:ext cx="9144000" cy="761999"/>
          </a:xfrm>
          <a:prstGeom prst="rect">
            <a:avLst/>
          </a:prstGeom>
          <a:noFill/>
          <a:ln w="9525">
            <a:noFill/>
            <a:miter lim="800000"/>
            <a:headEnd/>
            <a:tailEnd/>
          </a:ln>
          <a:effectLst/>
        </p:spPr>
      </p:pic>
      <p:pic>
        <p:nvPicPr>
          <p:cNvPr id="8" name="Picture 7" descr="Logo_HMU.jpg"/>
          <p:cNvPicPr>
            <a:picLocks noChangeAspect="1"/>
          </p:cNvPicPr>
          <p:nvPr userDrawn="1"/>
        </p:nvPicPr>
        <p:blipFill>
          <a:blip r:embed="rId3" cstate="print"/>
          <a:stretch>
            <a:fillRect/>
          </a:stretch>
        </p:blipFill>
        <p:spPr>
          <a:xfrm>
            <a:off x="152400" y="228599"/>
            <a:ext cx="990600" cy="1215033"/>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3B78C01-76D9-4EE1-87A3-B416663C2BA6}" type="datetimeFigureOut">
              <a:rPr lang="en-US" smtClean="0"/>
              <a:pPr/>
              <a:t>17/05/2017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73A514-97C1-498D-B8CE-0B5D1E9DC95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3B78C01-76D9-4EE1-87A3-B416663C2BA6}" type="datetimeFigureOut">
              <a:rPr lang="en-US" smtClean="0"/>
              <a:pPr/>
              <a:t>17/05/2017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73A514-97C1-498D-B8CE-0B5D1E9DC95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543800" cy="1143000"/>
          </a:xfrm>
        </p:spPr>
        <p:txBody>
          <a:bodyPr/>
          <a:lstStyle>
            <a:lvl1pPr marL="0" indent="0" algn="l">
              <a:defRPr sz="4000" b="1">
                <a:solidFill>
                  <a:srgbClr val="C00000"/>
                </a:solidFill>
                <a:latin typeface="Tahoma" pitchFamily="34" charset="0"/>
                <a:ea typeface="Tahoma" pitchFamily="34" charset="0"/>
                <a:cs typeface="Tahoma" pitchFamily="34" charset="0"/>
              </a:defRPr>
            </a:lvl1pPr>
          </a:lstStyle>
          <a:p>
            <a:r>
              <a:rPr lang="en-US" smtClean="0"/>
              <a:t>Click to edit Master title style</a:t>
            </a:r>
            <a:endParaRPr lang="en-US"/>
          </a:p>
        </p:txBody>
      </p:sp>
      <p:sp>
        <p:nvSpPr>
          <p:cNvPr id="3" name="Content Placeholder 2"/>
          <p:cNvSpPr>
            <a:spLocks noGrp="1"/>
          </p:cNvSpPr>
          <p:nvPr>
            <p:ph idx="1"/>
          </p:nvPr>
        </p:nvSpPr>
        <p:spPr/>
        <p:txBody>
          <a:bodyPr/>
          <a:lstStyle>
            <a:lvl1pPr>
              <a:lnSpc>
                <a:spcPct val="130000"/>
              </a:lnSpc>
              <a:defRPr sz="2800">
                <a:solidFill>
                  <a:srgbClr val="002060"/>
                </a:solidFill>
                <a:latin typeface="Tahoma" pitchFamily="34" charset="0"/>
                <a:ea typeface="Tahoma" pitchFamily="34" charset="0"/>
                <a:cs typeface="Tahoma" pitchFamily="34" charset="0"/>
              </a:defRPr>
            </a:lvl1pPr>
            <a:lvl2pPr>
              <a:lnSpc>
                <a:spcPct val="130000"/>
              </a:lnSpc>
              <a:defRPr sz="2400">
                <a:solidFill>
                  <a:srgbClr val="002060"/>
                </a:solidFill>
                <a:latin typeface="Tahoma" pitchFamily="34" charset="0"/>
                <a:ea typeface="Tahoma" pitchFamily="34" charset="0"/>
                <a:cs typeface="Tahoma" pitchFamily="34" charset="0"/>
              </a:defRPr>
            </a:lvl2pPr>
            <a:lvl3pPr>
              <a:lnSpc>
                <a:spcPct val="130000"/>
              </a:lnSpc>
              <a:defRPr sz="2000">
                <a:solidFill>
                  <a:srgbClr val="002060"/>
                </a:solidFill>
                <a:latin typeface="Tahoma" pitchFamily="34" charset="0"/>
                <a:ea typeface="Tahoma" pitchFamily="34" charset="0"/>
                <a:cs typeface="Tahoma" pitchFamily="34" charset="0"/>
              </a:defRPr>
            </a:lvl3pPr>
            <a:lvl4pPr>
              <a:lnSpc>
                <a:spcPct val="150000"/>
              </a:lnSpc>
              <a:defRPr>
                <a:latin typeface="Tahoma" pitchFamily="34" charset="0"/>
                <a:ea typeface="Tahoma" pitchFamily="34" charset="0"/>
                <a:cs typeface="Tahoma" pitchFamily="34" charset="0"/>
              </a:defRPr>
            </a:lvl4pPr>
            <a:lvl5pPr>
              <a:lnSpc>
                <a:spcPct val="150000"/>
              </a:lnSpc>
              <a:defRPr>
                <a:latin typeface="Tahoma" pitchFamily="34" charset="0"/>
                <a:ea typeface="Tahoma" pitchFamily="34" charset="0"/>
                <a:cs typeface="Tahoma"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3B78C01-76D9-4EE1-87A3-B416663C2BA6}" type="datetimeFigureOut">
              <a:rPr lang="en-US" smtClean="0"/>
              <a:pPr/>
              <a:t>17/05/2017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73A514-97C1-498D-B8CE-0B5D1E9DC951}" type="slidenum">
              <a:rPr lang="en-US" smtClean="0"/>
              <a:pPr/>
              <a:t>‹#›</a:t>
            </a:fld>
            <a:endParaRPr lang="en-US"/>
          </a:p>
        </p:txBody>
      </p:sp>
      <p:pic>
        <p:nvPicPr>
          <p:cNvPr id="7" name="Picture 6" descr="Logo_HMU.jpg"/>
          <p:cNvPicPr>
            <a:picLocks noChangeAspect="1"/>
          </p:cNvPicPr>
          <p:nvPr userDrawn="1"/>
        </p:nvPicPr>
        <p:blipFill>
          <a:blip r:embed="rId2" cstate="print"/>
          <a:stretch>
            <a:fillRect/>
          </a:stretch>
        </p:blipFill>
        <p:spPr>
          <a:xfrm>
            <a:off x="129648" y="304800"/>
            <a:ext cx="844286" cy="1035570"/>
          </a:xfrm>
          <a:prstGeom prst="rect">
            <a:avLst/>
          </a:prstGeom>
        </p:spPr>
      </p:pic>
      <p:pic>
        <p:nvPicPr>
          <p:cNvPr id="8" name="Picture 2"/>
          <p:cNvPicPr>
            <a:picLocks noChangeAspect="1" noChangeArrowheads="1"/>
          </p:cNvPicPr>
          <p:nvPr userDrawn="1"/>
        </p:nvPicPr>
        <p:blipFill>
          <a:blip r:embed="rId3"/>
          <a:srcRect/>
          <a:stretch>
            <a:fillRect/>
          </a:stretch>
        </p:blipFill>
        <p:spPr bwMode="auto">
          <a:xfrm>
            <a:off x="-29980" y="6248400"/>
            <a:ext cx="9173980" cy="609600"/>
          </a:xfrm>
          <a:prstGeom prst="rect">
            <a:avLst/>
          </a:prstGeom>
          <a:noFill/>
          <a:ln w="9525">
            <a:noFill/>
            <a:miter lim="800000"/>
            <a:headEnd/>
            <a:tailEnd/>
          </a:ln>
          <a:effectLst/>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ctr">
              <a:defRPr sz="4000" b="1" cap="all">
                <a:latin typeface="Tahoma" pitchFamily="34" charset="0"/>
                <a:ea typeface="Tahoma" pitchFamily="34" charset="0"/>
                <a:cs typeface="Tahoma"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3B78C01-76D9-4EE1-87A3-B416663C2BA6}" type="datetimeFigureOut">
              <a:rPr lang="en-US" smtClean="0"/>
              <a:pPr/>
              <a:t>17/05/2017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73A514-97C1-498D-B8CE-0B5D1E9DC95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3B78C01-76D9-4EE1-87A3-B416663C2BA6}" type="datetimeFigureOut">
              <a:rPr lang="en-US" smtClean="0"/>
              <a:pPr/>
              <a:t>17/05/2017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73A514-97C1-498D-B8CE-0B5D1E9DC95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3B78C01-76D9-4EE1-87A3-B416663C2BA6}" type="datetimeFigureOut">
              <a:rPr lang="en-US" smtClean="0"/>
              <a:pPr/>
              <a:t>17/05/2017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773A514-97C1-498D-B8CE-0B5D1E9DC95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3B78C01-76D9-4EE1-87A3-B416663C2BA6}" type="datetimeFigureOut">
              <a:rPr lang="en-US" smtClean="0"/>
              <a:pPr/>
              <a:t>17/05/2017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773A514-97C1-498D-B8CE-0B5D1E9DC95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B78C01-76D9-4EE1-87A3-B416663C2BA6}" type="datetimeFigureOut">
              <a:rPr lang="en-US" smtClean="0"/>
              <a:pPr/>
              <a:t>17/05/2017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773A514-97C1-498D-B8CE-0B5D1E9DC95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3B78C01-76D9-4EE1-87A3-B416663C2BA6}" type="datetimeFigureOut">
              <a:rPr lang="en-US" smtClean="0"/>
              <a:pPr/>
              <a:t>17/05/2017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73A514-97C1-498D-B8CE-0B5D1E9DC95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3B78C01-76D9-4EE1-87A3-B416663C2BA6}" type="datetimeFigureOut">
              <a:rPr lang="en-US" smtClean="0"/>
              <a:pPr/>
              <a:t>17/05/2017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73A514-97C1-498D-B8CE-0B5D1E9DC95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B78C01-76D9-4EE1-87A3-B416663C2BA6}" type="datetimeFigureOut">
              <a:rPr lang="en-US" smtClean="0"/>
              <a:pPr/>
              <a:t>17/05/2017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73A514-97C1-498D-B8CE-0B5D1E9DC95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4.xml"/><Relationship Id="rId4" Type="http://schemas.openxmlformats.org/officeDocument/2006/relationships/image" Target="../media/image6.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2060575"/>
          </a:xfrm>
        </p:spPr>
        <p:txBody>
          <a:bodyPr>
            <a:normAutofit fontScale="90000"/>
          </a:bodyPr>
          <a:lstStyle/>
          <a:p>
            <a:pPr>
              <a:lnSpc>
                <a:spcPct val="150000"/>
              </a:lnSpc>
            </a:pPr>
            <a:r>
              <a:rPr lang="en-US" sz="3600" b="1" dirty="0" smtClean="0">
                <a:solidFill>
                  <a:srgbClr val="C00000"/>
                </a:solidFill>
              </a:rPr>
              <a:t>CÔNG TÁC CHUẨN BỊ THÔNG QUA</a:t>
            </a:r>
            <a:br>
              <a:rPr lang="en-US" sz="3600" b="1" dirty="0" smtClean="0">
                <a:solidFill>
                  <a:srgbClr val="C00000"/>
                </a:solidFill>
              </a:rPr>
            </a:br>
            <a:r>
              <a:rPr lang="en-US" sz="3600" b="1" dirty="0" smtClean="0">
                <a:solidFill>
                  <a:srgbClr val="C00000"/>
                </a:solidFill>
              </a:rPr>
              <a:t>ĐỀ CƯƠNG LUẬN VĂN SAU ĐẠI HỌC NĂM 2017</a:t>
            </a:r>
            <a:endParaRPr lang="en-US" sz="3600" b="1" dirty="0">
              <a:solidFill>
                <a:srgbClr val="C00000"/>
              </a:solidFill>
            </a:endParaRPr>
          </a:p>
        </p:txBody>
      </p:sp>
      <p:sp>
        <p:nvSpPr>
          <p:cNvPr id="3" name="Subtitle 2"/>
          <p:cNvSpPr>
            <a:spLocks noGrp="1"/>
          </p:cNvSpPr>
          <p:nvPr>
            <p:ph type="subTitle" idx="1"/>
          </p:nvPr>
        </p:nvSpPr>
        <p:spPr>
          <a:xfrm>
            <a:off x="1371600" y="4991720"/>
            <a:ext cx="6400800" cy="1066800"/>
          </a:xfrm>
        </p:spPr>
        <p:txBody>
          <a:bodyPr>
            <a:normAutofit lnSpcReduction="10000"/>
          </a:bodyPr>
          <a:lstStyle/>
          <a:p>
            <a:endParaRPr lang="en-US" dirty="0" smtClean="0">
              <a:solidFill>
                <a:schemeClr val="accent6">
                  <a:lumMod val="50000"/>
                </a:schemeClr>
              </a:solidFill>
            </a:endParaRPr>
          </a:p>
          <a:p>
            <a:r>
              <a:rPr lang="en-US" sz="2800" dirty="0" err="1" smtClean="0">
                <a:solidFill>
                  <a:schemeClr val="accent6">
                    <a:lumMod val="50000"/>
                  </a:schemeClr>
                </a:solidFill>
              </a:rPr>
              <a:t>Hà</a:t>
            </a:r>
            <a:r>
              <a:rPr lang="en-US" sz="2800" dirty="0" smtClean="0">
                <a:solidFill>
                  <a:schemeClr val="accent6">
                    <a:lumMod val="50000"/>
                  </a:schemeClr>
                </a:solidFill>
              </a:rPr>
              <a:t> </a:t>
            </a:r>
            <a:r>
              <a:rPr lang="en-US" sz="2800" dirty="0" err="1" smtClean="0">
                <a:solidFill>
                  <a:schemeClr val="accent6">
                    <a:lumMod val="50000"/>
                  </a:schemeClr>
                </a:solidFill>
              </a:rPr>
              <a:t>nội</a:t>
            </a:r>
            <a:r>
              <a:rPr lang="en-US" sz="2800" dirty="0" smtClean="0">
                <a:solidFill>
                  <a:schemeClr val="accent6">
                    <a:lumMod val="50000"/>
                  </a:schemeClr>
                </a:solidFill>
              </a:rPr>
              <a:t>, </a:t>
            </a:r>
            <a:r>
              <a:rPr lang="en-US" sz="2800" dirty="0" err="1" smtClean="0">
                <a:solidFill>
                  <a:schemeClr val="accent6">
                    <a:lumMod val="50000"/>
                  </a:schemeClr>
                </a:solidFill>
              </a:rPr>
              <a:t>ngày</a:t>
            </a:r>
            <a:r>
              <a:rPr lang="en-US" sz="2800" dirty="0" smtClean="0">
                <a:solidFill>
                  <a:schemeClr val="accent6">
                    <a:lumMod val="50000"/>
                  </a:schemeClr>
                </a:solidFill>
              </a:rPr>
              <a:t> 17/5/17</a:t>
            </a:r>
            <a:endParaRPr lang="en-US" sz="2800" dirty="0">
              <a:solidFill>
                <a:schemeClr val="accent6">
                  <a:lumMod val="50000"/>
                </a:schemeClr>
              </a:solidFill>
            </a:endParaRPr>
          </a:p>
        </p:txBody>
      </p:sp>
      <p:sp>
        <p:nvSpPr>
          <p:cNvPr id="4" name="Title 1"/>
          <p:cNvSpPr txBox="1">
            <a:spLocks/>
          </p:cNvSpPr>
          <p:nvPr/>
        </p:nvSpPr>
        <p:spPr>
          <a:xfrm>
            <a:off x="1219200" y="228601"/>
            <a:ext cx="7772400" cy="1066800"/>
          </a:xfrm>
          <a:prstGeom prst="rect">
            <a:avLst/>
          </a:prstGeom>
        </p:spPr>
        <p:txBody>
          <a:bodyPr vert="horz" lIns="91440" tIns="45720" rIns="91440" bIns="45720" rtlCol="0" anchor="ctr">
            <a:norm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lang="en-US" sz="3200" b="1" smtClean="0">
                <a:solidFill>
                  <a:srgbClr val="002060"/>
                </a:solidFill>
                <a:latin typeface="Tahoma" pitchFamily="34" charset="0"/>
                <a:ea typeface="Tahoma" pitchFamily="34" charset="0"/>
                <a:cs typeface="Tahoma" pitchFamily="34" charset="0"/>
              </a:rPr>
              <a:t>    TRƯỜNG ĐẠI HỌC Y HÀ NỘI</a:t>
            </a:r>
            <a:endParaRPr kumimoji="0" lang="en-US" sz="3200" b="1" i="0" u="none" strike="noStrike" kern="1200" cap="none" spc="0" normalizeH="0" baseline="0" noProof="0" smtClean="0">
              <a:ln>
                <a:noFill/>
              </a:ln>
              <a:solidFill>
                <a:srgbClr val="002060"/>
              </a:solidFill>
              <a:effectLst/>
              <a:uLnTx/>
              <a:uFillTx/>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Những</a:t>
            </a:r>
            <a:r>
              <a:rPr lang="en-US" dirty="0" smtClean="0"/>
              <a:t> </a:t>
            </a:r>
            <a:r>
              <a:rPr lang="en-US" dirty="0" err="1" smtClean="0"/>
              <a:t>thay</a:t>
            </a:r>
            <a:r>
              <a:rPr lang="en-US" dirty="0" smtClean="0"/>
              <a:t> </a:t>
            </a:r>
            <a:r>
              <a:rPr lang="en-US" dirty="0" err="1" smtClean="0"/>
              <a:t>đổi</a:t>
            </a:r>
            <a:endParaRPr lang="en-US" dirty="0"/>
          </a:p>
        </p:txBody>
      </p:sp>
      <p:sp>
        <p:nvSpPr>
          <p:cNvPr id="3" name="Content Placeholder 2"/>
          <p:cNvSpPr>
            <a:spLocks noGrp="1"/>
          </p:cNvSpPr>
          <p:nvPr>
            <p:ph idx="1"/>
          </p:nvPr>
        </p:nvSpPr>
        <p:spPr/>
        <p:txBody>
          <a:bodyPr>
            <a:normAutofit/>
          </a:bodyPr>
          <a:lstStyle/>
          <a:p>
            <a:pPr marL="514350" lvl="0" indent="-514350" algn="just">
              <a:lnSpc>
                <a:spcPct val="150000"/>
              </a:lnSpc>
              <a:buFont typeface="+mj-lt"/>
              <a:buAutoNum type="arabicPeriod"/>
              <a:tabLst>
                <a:tab pos="463550" algn="l"/>
              </a:tabLst>
            </a:pPr>
            <a:r>
              <a:rPr lang="nl-NL" sz="2400" dirty="0" smtClean="0">
                <a:solidFill>
                  <a:srgbClr val="000099"/>
                </a:solidFill>
              </a:rPr>
              <a:t>Những thay đổi về đề tài hoặc thầy hướng dẫn chỉ được thực hiện sau khi thông qua đề cương </a:t>
            </a:r>
            <a:r>
              <a:rPr lang="nl-NL" sz="2400" dirty="0" smtClean="0">
                <a:solidFill>
                  <a:srgbClr val="FF0000"/>
                </a:solidFill>
              </a:rPr>
              <a:t>muộn nhất 02 tháng</a:t>
            </a:r>
            <a:r>
              <a:rPr lang="nl-NL" sz="2400" dirty="0" smtClean="0">
                <a:solidFill>
                  <a:srgbClr val="000099"/>
                </a:solidFill>
              </a:rPr>
              <a:t>. </a:t>
            </a:r>
          </a:p>
          <a:p>
            <a:pPr marL="514350" indent="-514350" algn="just">
              <a:lnSpc>
                <a:spcPct val="150000"/>
              </a:lnSpc>
              <a:buFont typeface="+mj-lt"/>
              <a:buAutoNum type="arabicPeriod"/>
              <a:tabLst>
                <a:tab pos="463550" algn="l"/>
              </a:tabLst>
            </a:pPr>
            <a:r>
              <a:rPr lang="nl-NL" sz="2400" dirty="0" smtClean="0">
                <a:solidFill>
                  <a:srgbClr val="000099"/>
                </a:solidFill>
              </a:rPr>
              <a:t>Nếu vì lý do nào đó không thể thực hiện được đề tài luận văn đã được duyệt học viên phải đăng ký nhận đề tài mới với khoá sau, không được phép đổi đề tài trong quá trình thực hiện luận văn.</a:t>
            </a:r>
            <a:endParaRPr lang="en-US" sz="2400" dirty="0" smtClean="0">
              <a:solidFill>
                <a:srgbClr val="000099"/>
              </a:solidFill>
            </a:endParaRPr>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5"/>
          <p:cNvSpPr>
            <a:spLocks noGrp="1"/>
          </p:cNvSpPr>
          <p:nvPr>
            <p:ph type="title" idx="4294967295"/>
          </p:nvPr>
        </p:nvSpPr>
        <p:spPr>
          <a:xfrm>
            <a:off x="304800" y="147139"/>
            <a:ext cx="8610600" cy="609600"/>
          </a:xfrm>
        </p:spPr>
        <p:txBody>
          <a:bodyPr>
            <a:normAutofit/>
          </a:bodyPr>
          <a:lstStyle/>
          <a:p>
            <a:pPr eaLnBrk="1" hangingPunct="1">
              <a:defRPr/>
            </a:pPr>
            <a:r>
              <a:rPr lang="en-US" sz="3200" b="1" dirty="0" err="1" smtClean="0">
                <a:solidFill>
                  <a:srgbClr val="FF0000"/>
                </a:solidFill>
                <a:effectLst>
                  <a:outerShdw blurRad="38100" dist="38100" dir="2700000" algn="tl">
                    <a:srgbClr val="000000">
                      <a:alpha val="43137"/>
                    </a:srgbClr>
                  </a:outerShdw>
                </a:effectLst>
                <a:latin typeface="Arial" charset="0"/>
              </a:rPr>
              <a:t>Thực</a:t>
            </a:r>
            <a:r>
              <a:rPr lang="en-US" sz="3200" b="1" dirty="0" smtClean="0">
                <a:solidFill>
                  <a:srgbClr val="FF0000"/>
                </a:solidFill>
                <a:effectLst>
                  <a:outerShdw blurRad="38100" dist="38100" dir="2700000" algn="tl">
                    <a:srgbClr val="000000">
                      <a:alpha val="43137"/>
                    </a:srgbClr>
                  </a:outerShdw>
                </a:effectLst>
                <a:latin typeface="Arial" charset="0"/>
              </a:rPr>
              <a:t> </a:t>
            </a:r>
            <a:r>
              <a:rPr lang="en-US" sz="3200" b="1" dirty="0" err="1" smtClean="0">
                <a:solidFill>
                  <a:srgbClr val="FF0000"/>
                </a:solidFill>
                <a:effectLst>
                  <a:outerShdw blurRad="38100" dist="38100" dir="2700000" algn="tl">
                    <a:srgbClr val="000000">
                      <a:alpha val="43137"/>
                    </a:srgbClr>
                  </a:outerShdw>
                </a:effectLst>
                <a:latin typeface="Arial" charset="0"/>
              </a:rPr>
              <a:t>trạng</a:t>
            </a:r>
            <a:r>
              <a:rPr lang="en-US" sz="3200" b="1" dirty="0" smtClean="0">
                <a:solidFill>
                  <a:srgbClr val="FF0000"/>
                </a:solidFill>
                <a:effectLst>
                  <a:outerShdw blurRad="38100" dist="38100" dir="2700000" algn="tl">
                    <a:srgbClr val="000000">
                      <a:alpha val="43137"/>
                    </a:srgbClr>
                  </a:outerShdw>
                </a:effectLst>
                <a:latin typeface="Arial" charset="0"/>
              </a:rPr>
              <a:t> </a:t>
            </a:r>
            <a:r>
              <a:rPr lang="en-US" sz="3200" b="1" dirty="0" err="1" smtClean="0">
                <a:solidFill>
                  <a:srgbClr val="FF0000"/>
                </a:solidFill>
                <a:effectLst>
                  <a:outerShdw blurRad="38100" dist="38100" dir="2700000" algn="tl">
                    <a:srgbClr val="000000">
                      <a:alpha val="43137"/>
                    </a:srgbClr>
                  </a:outerShdw>
                </a:effectLst>
                <a:latin typeface="Arial" charset="0"/>
              </a:rPr>
              <a:t>thông</a:t>
            </a:r>
            <a:r>
              <a:rPr lang="en-US" sz="3200" b="1" dirty="0" smtClean="0">
                <a:solidFill>
                  <a:srgbClr val="FF0000"/>
                </a:solidFill>
                <a:effectLst>
                  <a:outerShdw blurRad="38100" dist="38100" dir="2700000" algn="tl">
                    <a:srgbClr val="000000">
                      <a:alpha val="43137"/>
                    </a:srgbClr>
                  </a:outerShdw>
                </a:effectLst>
                <a:latin typeface="Arial" charset="0"/>
              </a:rPr>
              <a:t> qua </a:t>
            </a:r>
            <a:r>
              <a:rPr lang="en-US" sz="3200" b="1" dirty="0" err="1" smtClean="0">
                <a:solidFill>
                  <a:srgbClr val="FF0000"/>
                </a:solidFill>
                <a:effectLst>
                  <a:outerShdw blurRad="38100" dist="38100" dir="2700000" algn="tl">
                    <a:srgbClr val="000000">
                      <a:alpha val="43137"/>
                    </a:srgbClr>
                  </a:outerShdw>
                </a:effectLst>
                <a:latin typeface="Arial" charset="0"/>
              </a:rPr>
              <a:t>đề</a:t>
            </a:r>
            <a:r>
              <a:rPr lang="en-US" sz="3200" b="1" dirty="0" smtClean="0">
                <a:solidFill>
                  <a:srgbClr val="FF0000"/>
                </a:solidFill>
                <a:effectLst>
                  <a:outerShdw blurRad="38100" dist="38100" dir="2700000" algn="tl">
                    <a:srgbClr val="000000">
                      <a:alpha val="43137"/>
                    </a:srgbClr>
                  </a:outerShdw>
                </a:effectLst>
                <a:latin typeface="Arial" charset="0"/>
              </a:rPr>
              <a:t> </a:t>
            </a:r>
            <a:r>
              <a:rPr lang="en-US" sz="3200" b="1" dirty="0" err="1" smtClean="0">
                <a:solidFill>
                  <a:srgbClr val="FF0000"/>
                </a:solidFill>
                <a:effectLst>
                  <a:outerShdw blurRad="38100" dist="38100" dir="2700000" algn="tl">
                    <a:srgbClr val="000000">
                      <a:alpha val="43137"/>
                    </a:srgbClr>
                  </a:outerShdw>
                </a:effectLst>
                <a:latin typeface="Arial" charset="0"/>
              </a:rPr>
              <a:t>cương</a:t>
            </a:r>
            <a:r>
              <a:rPr lang="en-US" sz="3200" b="1" dirty="0" smtClean="0">
                <a:solidFill>
                  <a:srgbClr val="FF0000"/>
                </a:solidFill>
                <a:effectLst>
                  <a:outerShdw blurRad="38100" dist="38100" dir="2700000" algn="tl">
                    <a:srgbClr val="000000">
                      <a:alpha val="43137"/>
                    </a:srgbClr>
                  </a:outerShdw>
                </a:effectLst>
                <a:latin typeface="Arial" charset="0"/>
              </a:rPr>
              <a:t> 2016 (1)</a:t>
            </a:r>
            <a:endParaRPr lang="en-US" sz="3200" b="1" dirty="0">
              <a:solidFill>
                <a:srgbClr val="FF0000"/>
              </a:solidFill>
              <a:effectLst>
                <a:outerShdw blurRad="38100" dist="38100" dir="2700000" algn="tl">
                  <a:srgbClr val="000000">
                    <a:alpha val="43137"/>
                  </a:srgbClr>
                </a:outerShdw>
              </a:effectLst>
              <a:latin typeface="Arial" charset="0"/>
            </a:endParaRPr>
          </a:p>
        </p:txBody>
      </p:sp>
      <p:sp>
        <p:nvSpPr>
          <p:cNvPr id="11267" name="TextBox 5"/>
          <p:cNvSpPr txBox="1">
            <a:spLocks noChangeArrowheads="1"/>
          </p:cNvSpPr>
          <p:nvPr/>
        </p:nvSpPr>
        <p:spPr bwMode="auto">
          <a:xfrm>
            <a:off x="533400" y="972504"/>
            <a:ext cx="8512175" cy="5632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342900" indent="-342900">
              <a:lnSpc>
                <a:spcPct val="150000"/>
              </a:lnSpc>
              <a:buFont typeface="Arial" pitchFamily="34" charset="0"/>
              <a:buChar char="•"/>
            </a:pPr>
            <a:r>
              <a:rPr lang="en-US" sz="2400" dirty="0" err="1" smtClean="0">
                <a:solidFill>
                  <a:srgbClr val="0070C0"/>
                </a:solidFill>
              </a:rPr>
              <a:t>Bảo</a:t>
            </a:r>
            <a:r>
              <a:rPr lang="en-US" sz="2400" dirty="0" smtClean="0">
                <a:solidFill>
                  <a:srgbClr val="0070C0"/>
                </a:solidFill>
              </a:rPr>
              <a:t> </a:t>
            </a:r>
            <a:r>
              <a:rPr lang="en-US" sz="2400" dirty="0" err="1" smtClean="0">
                <a:solidFill>
                  <a:srgbClr val="0070C0"/>
                </a:solidFill>
              </a:rPr>
              <a:t>vệ</a:t>
            </a:r>
            <a:r>
              <a:rPr lang="en-US" sz="2400" dirty="0" smtClean="0">
                <a:solidFill>
                  <a:srgbClr val="0070C0"/>
                </a:solidFill>
              </a:rPr>
              <a:t> ĐC </a:t>
            </a:r>
            <a:r>
              <a:rPr lang="en-US" sz="2400" dirty="0" err="1" smtClean="0">
                <a:solidFill>
                  <a:srgbClr val="0070C0"/>
                </a:solidFill>
              </a:rPr>
              <a:t>trong</a:t>
            </a:r>
            <a:r>
              <a:rPr lang="en-US" sz="2400" dirty="0" smtClean="0">
                <a:solidFill>
                  <a:srgbClr val="0070C0"/>
                </a:solidFill>
              </a:rPr>
              <a:t> </a:t>
            </a:r>
            <a:r>
              <a:rPr lang="en-US" sz="2400" dirty="0" err="1" smtClean="0">
                <a:solidFill>
                  <a:srgbClr val="0070C0"/>
                </a:solidFill>
              </a:rPr>
              <a:t>kế</a:t>
            </a:r>
            <a:r>
              <a:rPr lang="en-US" sz="2400" dirty="0" smtClean="0">
                <a:solidFill>
                  <a:srgbClr val="0070C0"/>
                </a:solidFill>
              </a:rPr>
              <a:t> </a:t>
            </a:r>
            <a:r>
              <a:rPr lang="en-US" sz="2400" dirty="0" err="1" smtClean="0">
                <a:solidFill>
                  <a:srgbClr val="0070C0"/>
                </a:solidFill>
              </a:rPr>
              <a:t>hoạch</a:t>
            </a:r>
            <a:r>
              <a:rPr lang="en-US" sz="2400" dirty="0" smtClean="0">
                <a:solidFill>
                  <a:srgbClr val="0070C0"/>
                </a:solidFill>
              </a:rPr>
              <a:t>: NT+CKII: 100%; CH: 98%</a:t>
            </a:r>
          </a:p>
          <a:p>
            <a:pPr marL="342900" indent="-342900">
              <a:lnSpc>
                <a:spcPct val="150000"/>
              </a:lnSpc>
              <a:buFont typeface="Arial" pitchFamily="34" charset="0"/>
              <a:buChar char="•"/>
            </a:pPr>
            <a:r>
              <a:rPr lang="pt-BR" sz="2400" dirty="0" smtClean="0">
                <a:solidFill>
                  <a:srgbClr val="0070C0"/>
                </a:solidFill>
              </a:rPr>
              <a:t>Không bảo vệ được: CH: 06 TH~2</a:t>
            </a:r>
            <a:r>
              <a:rPr lang="pt-BR" sz="2400" dirty="0">
                <a:solidFill>
                  <a:srgbClr val="0070C0"/>
                </a:solidFill>
              </a:rPr>
              <a:t>% </a:t>
            </a:r>
            <a:r>
              <a:rPr lang="pt-BR" sz="2400" dirty="0" smtClean="0">
                <a:solidFill>
                  <a:srgbClr val="0070C0"/>
                </a:solidFill>
              </a:rPr>
              <a:t>(GMHS</a:t>
            </a:r>
            <a:r>
              <a:rPr lang="pt-BR" sz="2400" dirty="0">
                <a:solidFill>
                  <a:srgbClr val="0070C0"/>
                </a:solidFill>
              </a:rPr>
              <a:t>: 01; </a:t>
            </a:r>
            <a:r>
              <a:rPr lang="pt-BR" sz="2400" dirty="0" smtClean="0">
                <a:solidFill>
                  <a:srgbClr val="0070C0"/>
                </a:solidFill>
              </a:rPr>
              <a:t>Nhi: </a:t>
            </a:r>
            <a:r>
              <a:rPr lang="pt-BR" sz="2400" dirty="0">
                <a:solidFill>
                  <a:srgbClr val="0070C0"/>
                </a:solidFill>
              </a:rPr>
              <a:t>01; </a:t>
            </a:r>
            <a:r>
              <a:rPr lang="pt-BR" sz="2400" dirty="0" smtClean="0">
                <a:solidFill>
                  <a:srgbClr val="0070C0"/>
                </a:solidFill>
              </a:rPr>
              <a:t>Nội: 01; Ung </a:t>
            </a:r>
            <a:r>
              <a:rPr lang="pt-BR" sz="2400" dirty="0">
                <a:solidFill>
                  <a:srgbClr val="0070C0"/>
                </a:solidFill>
              </a:rPr>
              <a:t>thư: 01; </a:t>
            </a:r>
            <a:r>
              <a:rPr lang="pt-BR" sz="2400" dirty="0" smtClean="0">
                <a:solidFill>
                  <a:srgbClr val="0070C0"/>
                </a:solidFill>
              </a:rPr>
              <a:t>Sản: 01; PTTH: 01) </a:t>
            </a:r>
          </a:p>
          <a:p>
            <a:pPr marL="342900" indent="-342900">
              <a:lnSpc>
                <a:spcPct val="150000"/>
              </a:lnSpc>
              <a:buFont typeface="Arial" pitchFamily="34" charset="0"/>
              <a:buChar char="•"/>
            </a:pPr>
            <a:r>
              <a:rPr lang="pt-BR" sz="2400" dirty="0" smtClean="0">
                <a:solidFill>
                  <a:srgbClr val="0070C0"/>
                </a:solidFill>
              </a:rPr>
              <a:t>Những lý do không bảo vệ được:</a:t>
            </a:r>
          </a:p>
          <a:p>
            <a:pPr marL="1085850" lvl="1" indent="-342900">
              <a:lnSpc>
                <a:spcPct val="150000"/>
              </a:lnSpc>
              <a:buFont typeface="Arial" pitchFamily="34" charset="0"/>
              <a:buChar char="•"/>
            </a:pPr>
            <a:r>
              <a:rPr lang="pt-BR" sz="2400" dirty="0" smtClean="0">
                <a:solidFill>
                  <a:srgbClr val="0070C0"/>
                </a:solidFill>
              </a:rPr>
              <a:t>Ko bảo vệ được trong lịch do ko hoàn thành được đề tài</a:t>
            </a:r>
          </a:p>
          <a:p>
            <a:pPr marL="1085850" lvl="1" indent="-342900">
              <a:lnSpc>
                <a:spcPct val="150000"/>
              </a:lnSpc>
              <a:buFont typeface="Arial" pitchFamily="34" charset="0"/>
              <a:buChar char="•"/>
            </a:pPr>
            <a:r>
              <a:rPr lang="pt-BR" sz="2400" dirty="0" smtClean="0">
                <a:solidFill>
                  <a:srgbClr val="0070C0"/>
                </a:solidFill>
              </a:rPr>
              <a:t>Bảo vệ không đạt</a:t>
            </a:r>
          </a:p>
          <a:p>
            <a:pPr marL="1085850" lvl="1" indent="-342900">
              <a:lnSpc>
                <a:spcPct val="150000"/>
              </a:lnSpc>
              <a:buFont typeface="Arial" pitchFamily="34" charset="0"/>
              <a:buChar char="•"/>
            </a:pPr>
            <a:r>
              <a:rPr lang="pt-BR" sz="2400" dirty="0" smtClean="0">
                <a:solidFill>
                  <a:srgbClr val="0070C0"/>
                </a:solidFill>
              </a:rPr>
              <a:t>Sau khi bảo vệ 02 tháng: Xin thay đổi đề tài (Ko thực hiện được, Visa thuốc....)</a:t>
            </a:r>
          </a:p>
          <a:p>
            <a:pPr marL="342900" indent="-342900">
              <a:lnSpc>
                <a:spcPct val="150000"/>
              </a:lnSpc>
              <a:buFont typeface="Arial" pitchFamily="34" charset="0"/>
              <a:buChar char="•"/>
            </a:pPr>
            <a:endParaRPr lang="pt-BR" sz="2400" dirty="0" smtClean="0">
              <a:solidFill>
                <a:srgbClr val="0070C0"/>
              </a:solidFill>
            </a:endParaRPr>
          </a:p>
        </p:txBody>
      </p:sp>
      <p:pic>
        <p:nvPicPr>
          <p:cNvPr id="1126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163" y="6248400"/>
            <a:ext cx="9174163"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5793470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5"/>
          <p:cNvSpPr>
            <a:spLocks noGrp="1"/>
          </p:cNvSpPr>
          <p:nvPr>
            <p:ph type="title" idx="4294967295"/>
          </p:nvPr>
        </p:nvSpPr>
        <p:spPr>
          <a:xfrm>
            <a:off x="304800" y="147139"/>
            <a:ext cx="8610600" cy="609600"/>
          </a:xfrm>
        </p:spPr>
        <p:txBody>
          <a:bodyPr>
            <a:normAutofit/>
          </a:bodyPr>
          <a:lstStyle/>
          <a:p>
            <a:pPr eaLnBrk="1" hangingPunct="1">
              <a:defRPr/>
            </a:pPr>
            <a:r>
              <a:rPr lang="en-US" sz="3200" b="1" dirty="0" err="1" smtClean="0">
                <a:solidFill>
                  <a:srgbClr val="FF0000"/>
                </a:solidFill>
                <a:effectLst>
                  <a:outerShdw blurRad="38100" dist="38100" dir="2700000" algn="tl">
                    <a:srgbClr val="000000">
                      <a:alpha val="43137"/>
                    </a:srgbClr>
                  </a:outerShdw>
                </a:effectLst>
                <a:latin typeface="Arial" charset="0"/>
              </a:rPr>
              <a:t>Thực</a:t>
            </a:r>
            <a:r>
              <a:rPr lang="en-US" sz="3200" b="1" dirty="0" smtClean="0">
                <a:solidFill>
                  <a:srgbClr val="FF0000"/>
                </a:solidFill>
                <a:effectLst>
                  <a:outerShdw blurRad="38100" dist="38100" dir="2700000" algn="tl">
                    <a:srgbClr val="000000">
                      <a:alpha val="43137"/>
                    </a:srgbClr>
                  </a:outerShdw>
                </a:effectLst>
                <a:latin typeface="Arial" charset="0"/>
              </a:rPr>
              <a:t> </a:t>
            </a:r>
            <a:r>
              <a:rPr lang="en-US" sz="3200" b="1" dirty="0" err="1" smtClean="0">
                <a:solidFill>
                  <a:srgbClr val="FF0000"/>
                </a:solidFill>
                <a:effectLst>
                  <a:outerShdw blurRad="38100" dist="38100" dir="2700000" algn="tl">
                    <a:srgbClr val="000000">
                      <a:alpha val="43137"/>
                    </a:srgbClr>
                  </a:outerShdw>
                </a:effectLst>
                <a:latin typeface="Arial" charset="0"/>
              </a:rPr>
              <a:t>trạng</a:t>
            </a:r>
            <a:r>
              <a:rPr lang="en-US" sz="3200" b="1" dirty="0" smtClean="0">
                <a:solidFill>
                  <a:srgbClr val="FF0000"/>
                </a:solidFill>
                <a:effectLst>
                  <a:outerShdw blurRad="38100" dist="38100" dir="2700000" algn="tl">
                    <a:srgbClr val="000000">
                      <a:alpha val="43137"/>
                    </a:srgbClr>
                  </a:outerShdw>
                </a:effectLst>
                <a:latin typeface="Arial" charset="0"/>
              </a:rPr>
              <a:t> </a:t>
            </a:r>
            <a:r>
              <a:rPr lang="en-US" sz="3200" b="1" dirty="0" err="1" smtClean="0">
                <a:solidFill>
                  <a:srgbClr val="FF0000"/>
                </a:solidFill>
                <a:effectLst>
                  <a:outerShdw blurRad="38100" dist="38100" dir="2700000" algn="tl">
                    <a:srgbClr val="000000">
                      <a:alpha val="43137"/>
                    </a:srgbClr>
                  </a:outerShdw>
                </a:effectLst>
                <a:latin typeface="Arial" charset="0"/>
              </a:rPr>
              <a:t>thông</a:t>
            </a:r>
            <a:r>
              <a:rPr lang="en-US" sz="3200" b="1" dirty="0" smtClean="0">
                <a:solidFill>
                  <a:srgbClr val="FF0000"/>
                </a:solidFill>
                <a:effectLst>
                  <a:outerShdw blurRad="38100" dist="38100" dir="2700000" algn="tl">
                    <a:srgbClr val="000000">
                      <a:alpha val="43137"/>
                    </a:srgbClr>
                  </a:outerShdw>
                </a:effectLst>
                <a:latin typeface="Arial" charset="0"/>
              </a:rPr>
              <a:t> qua </a:t>
            </a:r>
            <a:r>
              <a:rPr lang="en-US" sz="3200" b="1" dirty="0" err="1" smtClean="0">
                <a:solidFill>
                  <a:srgbClr val="FF0000"/>
                </a:solidFill>
                <a:effectLst>
                  <a:outerShdw blurRad="38100" dist="38100" dir="2700000" algn="tl">
                    <a:srgbClr val="000000">
                      <a:alpha val="43137"/>
                    </a:srgbClr>
                  </a:outerShdw>
                </a:effectLst>
                <a:latin typeface="Arial" charset="0"/>
              </a:rPr>
              <a:t>đề</a:t>
            </a:r>
            <a:r>
              <a:rPr lang="en-US" sz="3200" b="1" dirty="0" smtClean="0">
                <a:solidFill>
                  <a:srgbClr val="FF0000"/>
                </a:solidFill>
                <a:effectLst>
                  <a:outerShdw blurRad="38100" dist="38100" dir="2700000" algn="tl">
                    <a:srgbClr val="000000">
                      <a:alpha val="43137"/>
                    </a:srgbClr>
                  </a:outerShdw>
                </a:effectLst>
                <a:latin typeface="Arial" charset="0"/>
              </a:rPr>
              <a:t> </a:t>
            </a:r>
            <a:r>
              <a:rPr lang="en-US" sz="3200" b="1" dirty="0" err="1" smtClean="0">
                <a:solidFill>
                  <a:srgbClr val="FF0000"/>
                </a:solidFill>
                <a:effectLst>
                  <a:outerShdw blurRad="38100" dist="38100" dir="2700000" algn="tl">
                    <a:srgbClr val="000000">
                      <a:alpha val="43137"/>
                    </a:srgbClr>
                  </a:outerShdw>
                </a:effectLst>
                <a:latin typeface="Arial" charset="0"/>
              </a:rPr>
              <a:t>cương</a:t>
            </a:r>
            <a:r>
              <a:rPr lang="en-US" sz="3200" b="1" dirty="0" smtClean="0">
                <a:solidFill>
                  <a:srgbClr val="FF0000"/>
                </a:solidFill>
                <a:effectLst>
                  <a:outerShdw blurRad="38100" dist="38100" dir="2700000" algn="tl">
                    <a:srgbClr val="000000">
                      <a:alpha val="43137"/>
                    </a:srgbClr>
                  </a:outerShdw>
                </a:effectLst>
                <a:latin typeface="Arial" charset="0"/>
              </a:rPr>
              <a:t> 2016 (2)</a:t>
            </a:r>
            <a:endParaRPr lang="en-US" sz="3200" b="1" dirty="0">
              <a:solidFill>
                <a:srgbClr val="FF0000"/>
              </a:solidFill>
              <a:effectLst>
                <a:outerShdw blurRad="38100" dist="38100" dir="2700000" algn="tl">
                  <a:srgbClr val="000000">
                    <a:alpha val="43137"/>
                  </a:srgbClr>
                </a:outerShdw>
              </a:effectLst>
              <a:latin typeface="Arial" charset="0"/>
            </a:endParaRPr>
          </a:p>
        </p:txBody>
      </p:sp>
      <p:sp>
        <p:nvSpPr>
          <p:cNvPr id="11267" name="TextBox 5"/>
          <p:cNvSpPr txBox="1">
            <a:spLocks noChangeArrowheads="1"/>
          </p:cNvSpPr>
          <p:nvPr/>
        </p:nvSpPr>
        <p:spPr bwMode="auto">
          <a:xfrm>
            <a:off x="533400" y="972504"/>
            <a:ext cx="8512175" cy="6186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nSpc>
                <a:spcPct val="150000"/>
              </a:lnSpc>
            </a:pPr>
            <a:r>
              <a:rPr lang="en-US" sz="2400" dirty="0" err="1" smtClean="0">
                <a:solidFill>
                  <a:srgbClr val="FF0000"/>
                </a:solidFill>
              </a:rPr>
              <a:t>Một</a:t>
            </a:r>
            <a:r>
              <a:rPr lang="en-US" sz="2400" dirty="0" smtClean="0">
                <a:solidFill>
                  <a:srgbClr val="FF0000"/>
                </a:solidFill>
              </a:rPr>
              <a:t> </a:t>
            </a:r>
            <a:r>
              <a:rPr lang="en-US" sz="2400" dirty="0" err="1" smtClean="0">
                <a:solidFill>
                  <a:srgbClr val="FF0000"/>
                </a:solidFill>
              </a:rPr>
              <a:t>số</a:t>
            </a:r>
            <a:r>
              <a:rPr lang="en-US" sz="2400" dirty="0" smtClean="0">
                <a:solidFill>
                  <a:srgbClr val="FF0000"/>
                </a:solidFill>
              </a:rPr>
              <a:t> </a:t>
            </a:r>
            <a:r>
              <a:rPr lang="en-US" sz="2400" dirty="0" err="1" smtClean="0">
                <a:solidFill>
                  <a:srgbClr val="FF0000"/>
                </a:solidFill>
              </a:rPr>
              <a:t>lưu</a:t>
            </a:r>
            <a:r>
              <a:rPr lang="en-US" sz="2400" dirty="0" smtClean="0">
                <a:solidFill>
                  <a:srgbClr val="FF0000"/>
                </a:solidFill>
              </a:rPr>
              <a:t> ý:</a:t>
            </a:r>
          </a:p>
          <a:p>
            <a:pPr marL="457200" indent="-457200">
              <a:lnSpc>
                <a:spcPct val="150000"/>
              </a:lnSpc>
              <a:buFont typeface="Wingdings" pitchFamily="2" charset="2"/>
              <a:buChar char="§"/>
            </a:pPr>
            <a:r>
              <a:rPr lang="en-US" sz="2300" dirty="0" smtClean="0">
                <a:solidFill>
                  <a:schemeClr val="tx2"/>
                </a:solidFill>
              </a:rPr>
              <a:t>HĐ </a:t>
            </a:r>
            <a:r>
              <a:rPr lang="en-US" sz="2300" dirty="0" err="1" smtClean="0">
                <a:solidFill>
                  <a:schemeClr val="tx2"/>
                </a:solidFill>
              </a:rPr>
              <a:t>bảo</a:t>
            </a:r>
            <a:r>
              <a:rPr lang="en-US" sz="2300" dirty="0" smtClean="0">
                <a:solidFill>
                  <a:schemeClr val="tx2"/>
                </a:solidFill>
              </a:rPr>
              <a:t> </a:t>
            </a:r>
            <a:r>
              <a:rPr lang="en-US" sz="2300" dirty="0" err="1" smtClean="0">
                <a:solidFill>
                  <a:schemeClr val="tx2"/>
                </a:solidFill>
              </a:rPr>
              <a:t>vệ</a:t>
            </a:r>
            <a:r>
              <a:rPr lang="en-US" sz="2300" dirty="0" smtClean="0">
                <a:solidFill>
                  <a:schemeClr val="tx2"/>
                </a:solidFill>
              </a:rPr>
              <a:t> </a:t>
            </a:r>
            <a:r>
              <a:rPr lang="en-US" sz="2300" dirty="0" err="1" smtClean="0">
                <a:solidFill>
                  <a:schemeClr val="tx2"/>
                </a:solidFill>
              </a:rPr>
              <a:t>tại</a:t>
            </a:r>
            <a:r>
              <a:rPr lang="en-US" sz="2300" dirty="0" smtClean="0">
                <a:solidFill>
                  <a:schemeClr val="tx2"/>
                </a:solidFill>
              </a:rPr>
              <a:t> BM </a:t>
            </a:r>
            <a:r>
              <a:rPr lang="en-US" sz="2300" dirty="0" err="1" smtClean="0">
                <a:solidFill>
                  <a:schemeClr val="tx2"/>
                </a:solidFill>
              </a:rPr>
              <a:t>có</a:t>
            </a:r>
            <a:r>
              <a:rPr lang="en-US" sz="2300" dirty="0" smtClean="0">
                <a:solidFill>
                  <a:schemeClr val="tx2"/>
                </a:solidFill>
              </a:rPr>
              <a:t> </a:t>
            </a:r>
            <a:r>
              <a:rPr lang="en-US" sz="2300" dirty="0" err="1" smtClean="0">
                <a:solidFill>
                  <a:schemeClr val="tx2"/>
                </a:solidFill>
              </a:rPr>
              <a:t>sự</a:t>
            </a:r>
            <a:r>
              <a:rPr lang="en-US" sz="2300" dirty="0" smtClean="0">
                <a:solidFill>
                  <a:schemeClr val="tx2"/>
                </a:solidFill>
              </a:rPr>
              <a:t> </a:t>
            </a:r>
            <a:r>
              <a:rPr lang="en-US" sz="2300" dirty="0" err="1" smtClean="0">
                <a:solidFill>
                  <a:schemeClr val="tx2"/>
                </a:solidFill>
              </a:rPr>
              <a:t>giám</a:t>
            </a:r>
            <a:r>
              <a:rPr lang="en-US" sz="2300" dirty="0" smtClean="0">
                <a:solidFill>
                  <a:schemeClr val="tx2"/>
                </a:solidFill>
              </a:rPr>
              <a:t> </a:t>
            </a:r>
            <a:r>
              <a:rPr lang="en-US" sz="2300" dirty="0" err="1" smtClean="0">
                <a:solidFill>
                  <a:schemeClr val="tx2"/>
                </a:solidFill>
              </a:rPr>
              <a:t>sát</a:t>
            </a:r>
            <a:r>
              <a:rPr lang="en-US" sz="2300" dirty="0" smtClean="0">
                <a:solidFill>
                  <a:schemeClr val="tx2"/>
                </a:solidFill>
              </a:rPr>
              <a:t> </a:t>
            </a:r>
            <a:r>
              <a:rPr lang="en-US" sz="2300" dirty="0" err="1" smtClean="0">
                <a:solidFill>
                  <a:schemeClr val="tx2"/>
                </a:solidFill>
              </a:rPr>
              <a:t>của</a:t>
            </a:r>
            <a:r>
              <a:rPr lang="en-US" sz="2300" dirty="0" smtClean="0">
                <a:solidFill>
                  <a:schemeClr val="tx2"/>
                </a:solidFill>
              </a:rPr>
              <a:t> SĐH.</a:t>
            </a:r>
          </a:p>
          <a:p>
            <a:pPr marL="457200" indent="-457200">
              <a:lnSpc>
                <a:spcPct val="150000"/>
              </a:lnSpc>
              <a:buFont typeface="Wingdings" pitchFamily="2" charset="2"/>
              <a:buChar char="§"/>
            </a:pPr>
            <a:r>
              <a:rPr lang="en-US" sz="2300" dirty="0" smtClean="0">
                <a:solidFill>
                  <a:schemeClr val="tx2"/>
                </a:solidFill>
              </a:rPr>
              <a:t>BM </a:t>
            </a:r>
            <a:r>
              <a:rPr lang="en-US" sz="2300" dirty="0" err="1" smtClean="0">
                <a:solidFill>
                  <a:schemeClr val="tx2"/>
                </a:solidFill>
              </a:rPr>
              <a:t>thực</a:t>
            </a:r>
            <a:r>
              <a:rPr lang="en-US" sz="2300" dirty="0" smtClean="0">
                <a:solidFill>
                  <a:schemeClr val="tx2"/>
                </a:solidFill>
              </a:rPr>
              <a:t> </a:t>
            </a:r>
            <a:r>
              <a:rPr lang="en-US" sz="2300" dirty="0" err="1" smtClean="0">
                <a:solidFill>
                  <a:schemeClr val="tx2"/>
                </a:solidFill>
              </a:rPr>
              <a:t>hiện</a:t>
            </a:r>
            <a:r>
              <a:rPr lang="en-US" sz="2300" dirty="0" smtClean="0">
                <a:solidFill>
                  <a:schemeClr val="tx2"/>
                </a:solidFill>
              </a:rPr>
              <a:t> </a:t>
            </a:r>
            <a:r>
              <a:rPr lang="en-US" sz="2300" dirty="0" err="1" smtClean="0">
                <a:solidFill>
                  <a:schemeClr val="tx2"/>
                </a:solidFill>
              </a:rPr>
              <a:t>việc</a:t>
            </a:r>
            <a:r>
              <a:rPr lang="en-US" sz="2300" dirty="0" smtClean="0">
                <a:solidFill>
                  <a:schemeClr val="tx2"/>
                </a:solidFill>
              </a:rPr>
              <a:t> </a:t>
            </a:r>
            <a:r>
              <a:rPr lang="en-US" sz="2300" dirty="0" err="1" smtClean="0">
                <a:solidFill>
                  <a:schemeClr val="tx2"/>
                </a:solidFill>
              </a:rPr>
              <a:t>tạm</a:t>
            </a:r>
            <a:r>
              <a:rPr lang="en-US" sz="2300" dirty="0" smtClean="0">
                <a:solidFill>
                  <a:schemeClr val="tx2"/>
                </a:solidFill>
              </a:rPr>
              <a:t> </a:t>
            </a:r>
            <a:r>
              <a:rPr lang="en-US" sz="2300" dirty="0" err="1" smtClean="0">
                <a:solidFill>
                  <a:schemeClr val="tx2"/>
                </a:solidFill>
              </a:rPr>
              <a:t>ứng</a:t>
            </a:r>
            <a:r>
              <a:rPr lang="en-US" sz="2300" dirty="0" smtClean="0">
                <a:solidFill>
                  <a:schemeClr val="tx2"/>
                </a:solidFill>
              </a:rPr>
              <a:t>, chi </a:t>
            </a:r>
            <a:r>
              <a:rPr lang="en-US" sz="2300" dirty="0" err="1" smtClean="0">
                <a:solidFill>
                  <a:schemeClr val="tx2"/>
                </a:solidFill>
              </a:rPr>
              <a:t>cho</a:t>
            </a:r>
            <a:r>
              <a:rPr lang="en-US" sz="2300" dirty="0" smtClean="0">
                <a:solidFill>
                  <a:schemeClr val="tx2"/>
                </a:solidFill>
              </a:rPr>
              <a:t> HĐ.</a:t>
            </a:r>
          </a:p>
          <a:p>
            <a:pPr marL="457200" indent="-457200">
              <a:lnSpc>
                <a:spcPct val="150000"/>
              </a:lnSpc>
              <a:buFont typeface="Wingdings" pitchFamily="2" charset="2"/>
              <a:buChar char="§"/>
            </a:pPr>
            <a:r>
              <a:rPr lang="en-US" sz="2300" dirty="0" smtClean="0">
                <a:solidFill>
                  <a:schemeClr val="tx2"/>
                </a:solidFill>
              </a:rPr>
              <a:t>HV </a:t>
            </a:r>
            <a:r>
              <a:rPr lang="en-US" sz="2300" dirty="0" err="1" smtClean="0">
                <a:solidFill>
                  <a:schemeClr val="tx2"/>
                </a:solidFill>
              </a:rPr>
              <a:t>chỉ</a:t>
            </a:r>
            <a:r>
              <a:rPr lang="en-US" sz="2300" dirty="0" smtClean="0">
                <a:solidFill>
                  <a:schemeClr val="tx2"/>
                </a:solidFill>
              </a:rPr>
              <a:t> </a:t>
            </a:r>
            <a:r>
              <a:rPr lang="en-US" sz="2300" dirty="0" err="1" smtClean="0">
                <a:solidFill>
                  <a:schemeClr val="tx2"/>
                </a:solidFill>
              </a:rPr>
              <a:t>gửi</a:t>
            </a:r>
            <a:r>
              <a:rPr lang="en-US" sz="2300" dirty="0" smtClean="0">
                <a:solidFill>
                  <a:schemeClr val="tx2"/>
                </a:solidFill>
              </a:rPr>
              <a:t> QĐ </a:t>
            </a:r>
            <a:r>
              <a:rPr lang="en-US" sz="2300" dirty="0" err="1" smtClean="0">
                <a:solidFill>
                  <a:schemeClr val="tx2"/>
                </a:solidFill>
              </a:rPr>
              <a:t>cho</a:t>
            </a:r>
            <a:r>
              <a:rPr lang="en-US" sz="2300" dirty="0" smtClean="0">
                <a:solidFill>
                  <a:schemeClr val="tx2"/>
                </a:solidFill>
              </a:rPr>
              <a:t> HĐ </a:t>
            </a:r>
            <a:r>
              <a:rPr lang="en-US" sz="2300" dirty="0" err="1" smtClean="0">
                <a:solidFill>
                  <a:schemeClr val="tx2"/>
                </a:solidFill>
              </a:rPr>
              <a:t>ko</a:t>
            </a:r>
            <a:r>
              <a:rPr lang="en-US" sz="2300" dirty="0" smtClean="0">
                <a:solidFill>
                  <a:schemeClr val="tx2"/>
                </a:solidFill>
              </a:rPr>
              <a:t> </a:t>
            </a:r>
            <a:r>
              <a:rPr lang="en-US" sz="2300" dirty="0" err="1" smtClean="0">
                <a:solidFill>
                  <a:schemeClr val="tx2"/>
                </a:solidFill>
              </a:rPr>
              <a:t>nộp</a:t>
            </a:r>
            <a:r>
              <a:rPr lang="en-US" sz="2300" dirty="0" smtClean="0">
                <a:solidFill>
                  <a:schemeClr val="tx2"/>
                </a:solidFill>
              </a:rPr>
              <a:t> </a:t>
            </a:r>
            <a:r>
              <a:rPr lang="en-US" sz="2300" dirty="0" err="1" smtClean="0">
                <a:solidFill>
                  <a:schemeClr val="tx2"/>
                </a:solidFill>
              </a:rPr>
              <a:t>về</a:t>
            </a:r>
            <a:r>
              <a:rPr lang="en-US" sz="2300" dirty="0" smtClean="0">
                <a:solidFill>
                  <a:schemeClr val="tx2"/>
                </a:solidFill>
              </a:rPr>
              <a:t> V/K/BM </a:t>
            </a:r>
            <a:r>
              <a:rPr lang="en-US" sz="2300" dirty="0" err="1" smtClean="0">
                <a:solidFill>
                  <a:schemeClr val="tx2"/>
                </a:solidFill>
              </a:rPr>
              <a:t>hoặc</a:t>
            </a:r>
            <a:r>
              <a:rPr lang="en-US" sz="2300" dirty="0" smtClean="0">
                <a:solidFill>
                  <a:schemeClr val="tx2"/>
                </a:solidFill>
              </a:rPr>
              <a:t> </a:t>
            </a:r>
            <a:r>
              <a:rPr lang="en-US" sz="2300" dirty="0" err="1" smtClean="0">
                <a:solidFill>
                  <a:schemeClr val="tx2"/>
                </a:solidFill>
              </a:rPr>
              <a:t>gửi</a:t>
            </a:r>
            <a:r>
              <a:rPr lang="en-US" sz="2300" dirty="0" smtClean="0">
                <a:solidFill>
                  <a:schemeClr val="tx2"/>
                </a:solidFill>
              </a:rPr>
              <a:t> QĐ </a:t>
            </a:r>
            <a:r>
              <a:rPr lang="en-US" sz="2300" dirty="0" err="1" smtClean="0">
                <a:solidFill>
                  <a:schemeClr val="tx2"/>
                </a:solidFill>
              </a:rPr>
              <a:t>cho</a:t>
            </a:r>
            <a:r>
              <a:rPr lang="en-US" sz="2300" dirty="0" smtClean="0">
                <a:solidFill>
                  <a:schemeClr val="tx2"/>
                </a:solidFill>
              </a:rPr>
              <a:t> HĐ </a:t>
            </a:r>
            <a:r>
              <a:rPr lang="en-US" sz="2300" dirty="0" err="1" smtClean="0">
                <a:solidFill>
                  <a:schemeClr val="tx2"/>
                </a:solidFill>
              </a:rPr>
              <a:t>muộn</a:t>
            </a:r>
            <a:r>
              <a:rPr lang="en-US" sz="2300" dirty="0" smtClean="0">
                <a:solidFill>
                  <a:schemeClr val="tx2"/>
                </a:solidFill>
              </a:rPr>
              <a:t> </a:t>
            </a:r>
            <a:r>
              <a:rPr lang="en-US" sz="2300" dirty="0" err="1" smtClean="0">
                <a:solidFill>
                  <a:schemeClr val="tx2"/>
                </a:solidFill>
              </a:rPr>
              <a:t>dù</a:t>
            </a:r>
            <a:r>
              <a:rPr lang="en-US" sz="2300" dirty="0" smtClean="0">
                <a:solidFill>
                  <a:schemeClr val="tx2"/>
                </a:solidFill>
              </a:rPr>
              <a:t> </a:t>
            </a:r>
            <a:r>
              <a:rPr lang="en-US" sz="2300" dirty="0" err="1" smtClean="0">
                <a:solidFill>
                  <a:schemeClr val="tx2"/>
                </a:solidFill>
              </a:rPr>
              <a:t>đã</a:t>
            </a:r>
            <a:r>
              <a:rPr lang="en-US" sz="2300" dirty="0" smtClean="0">
                <a:solidFill>
                  <a:schemeClr val="tx2"/>
                </a:solidFill>
              </a:rPr>
              <a:t> </a:t>
            </a:r>
            <a:r>
              <a:rPr lang="en-US" sz="2300" dirty="0" err="1" smtClean="0">
                <a:solidFill>
                  <a:schemeClr val="tx2"/>
                </a:solidFill>
              </a:rPr>
              <a:t>có</a:t>
            </a:r>
            <a:r>
              <a:rPr lang="en-US" sz="2300" dirty="0" smtClean="0">
                <a:solidFill>
                  <a:schemeClr val="tx2"/>
                </a:solidFill>
              </a:rPr>
              <a:t> QĐ </a:t>
            </a:r>
            <a:r>
              <a:rPr lang="en-US" sz="2300" dirty="0" err="1" smtClean="0">
                <a:solidFill>
                  <a:schemeClr val="tx2"/>
                </a:solidFill>
              </a:rPr>
              <a:t>rất</a:t>
            </a:r>
            <a:r>
              <a:rPr lang="en-US" sz="2300" dirty="0" smtClean="0">
                <a:solidFill>
                  <a:schemeClr val="tx2"/>
                </a:solidFill>
              </a:rPr>
              <a:t> </a:t>
            </a:r>
            <a:r>
              <a:rPr lang="en-US" sz="2300" dirty="0" err="1" smtClean="0">
                <a:solidFill>
                  <a:schemeClr val="tx2"/>
                </a:solidFill>
              </a:rPr>
              <a:t>sớm</a:t>
            </a:r>
            <a:r>
              <a:rPr lang="en-US" sz="2300" dirty="0" smtClean="0">
                <a:solidFill>
                  <a:schemeClr val="tx2"/>
                </a:solidFill>
              </a:rPr>
              <a:t>.</a:t>
            </a:r>
          </a:p>
          <a:p>
            <a:pPr marL="457200" indent="-457200">
              <a:lnSpc>
                <a:spcPct val="150000"/>
              </a:lnSpc>
              <a:buFont typeface="Wingdings" pitchFamily="2" charset="2"/>
              <a:buChar char="§"/>
            </a:pPr>
            <a:r>
              <a:rPr lang="en-US" sz="2300" dirty="0" err="1" smtClean="0">
                <a:solidFill>
                  <a:schemeClr val="tx2"/>
                </a:solidFill>
              </a:rPr>
              <a:t>Muộn</a:t>
            </a:r>
            <a:r>
              <a:rPr lang="en-US" sz="2300" dirty="0" smtClean="0">
                <a:solidFill>
                  <a:schemeClr val="tx2"/>
                </a:solidFill>
              </a:rPr>
              <a:t> </a:t>
            </a:r>
            <a:r>
              <a:rPr lang="en-US" sz="2300" dirty="0" err="1" smtClean="0">
                <a:solidFill>
                  <a:schemeClr val="tx2"/>
                </a:solidFill>
              </a:rPr>
              <a:t>nhất</a:t>
            </a:r>
            <a:r>
              <a:rPr lang="en-US" sz="2300" dirty="0" smtClean="0">
                <a:solidFill>
                  <a:schemeClr val="tx2"/>
                </a:solidFill>
              </a:rPr>
              <a:t> 10 </a:t>
            </a:r>
            <a:r>
              <a:rPr lang="en-US" sz="2300" dirty="0" err="1" smtClean="0">
                <a:solidFill>
                  <a:schemeClr val="tx2"/>
                </a:solidFill>
              </a:rPr>
              <a:t>ngày</a:t>
            </a:r>
            <a:r>
              <a:rPr lang="en-US" sz="2300" dirty="0" smtClean="0">
                <a:solidFill>
                  <a:schemeClr val="tx2"/>
                </a:solidFill>
              </a:rPr>
              <a:t> </a:t>
            </a:r>
            <a:r>
              <a:rPr lang="en-US" sz="2300" dirty="0" err="1" smtClean="0">
                <a:solidFill>
                  <a:schemeClr val="tx2"/>
                </a:solidFill>
              </a:rPr>
              <a:t>làm</a:t>
            </a:r>
            <a:r>
              <a:rPr lang="en-US" sz="2300" dirty="0" smtClean="0">
                <a:solidFill>
                  <a:schemeClr val="tx2"/>
                </a:solidFill>
              </a:rPr>
              <a:t> </a:t>
            </a:r>
            <a:r>
              <a:rPr lang="en-US" sz="2300" dirty="0" err="1" smtClean="0">
                <a:solidFill>
                  <a:schemeClr val="tx2"/>
                </a:solidFill>
              </a:rPr>
              <a:t>việc</a:t>
            </a:r>
            <a:r>
              <a:rPr lang="en-US" sz="2300" dirty="0" smtClean="0">
                <a:solidFill>
                  <a:schemeClr val="tx2"/>
                </a:solidFill>
              </a:rPr>
              <a:t> </a:t>
            </a:r>
            <a:r>
              <a:rPr lang="en-US" sz="2300" dirty="0" err="1" smtClean="0">
                <a:solidFill>
                  <a:schemeClr val="tx2"/>
                </a:solidFill>
              </a:rPr>
              <a:t>sau</a:t>
            </a:r>
            <a:r>
              <a:rPr lang="en-US" sz="2300" dirty="0" smtClean="0">
                <a:solidFill>
                  <a:schemeClr val="tx2"/>
                </a:solidFill>
              </a:rPr>
              <a:t> </a:t>
            </a:r>
            <a:r>
              <a:rPr lang="en-US" sz="2300" dirty="0" err="1" smtClean="0">
                <a:solidFill>
                  <a:schemeClr val="tx2"/>
                </a:solidFill>
              </a:rPr>
              <a:t>bảo</a:t>
            </a:r>
            <a:r>
              <a:rPr lang="en-US" sz="2300" dirty="0" smtClean="0">
                <a:solidFill>
                  <a:schemeClr val="tx2"/>
                </a:solidFill>
              </a:rPr>
              <a:t> </a:t>
            </a:r>
            <a:r>
              <a:rPr lang="en-US" sz="2300" dirty="0" err="1" smtClean="0">
                <a:solidFill>
                  <a:schemeClr val="tx2"/>
                </a:solidFill>
              </a:rPr>
              <a:t>vệ</a:t>
            </a:r>
            <a:r>
              <a:rPr lang="en-US" sz="2300" dirty="0" smtClean="0">
                <a:solidFill>
                  <a:schemeClr val="tx2"/>
                </a:solidFill>
              </a:rPr>
              <a:t> </a:t>
            </a:r>
            <a:r>
              <a:rPr lang="en-US" sz="2300" dirty="0" err="1" smtClean="0">
                <a:solidFill>
                  <a:schemeClr val="tx2"/>
                </a:solidFill>
              </a:rPr>
              <a:t>học</a:t>
            </a:r>
            <a:r>
              <a:rPr lang="en-US" sz="2300" dirty="0" smtClean="0">
                <a:solidFill>
                  <a:schemeClr val="tx2"/>
                </a:solidFill>
              </a:rPr>
              <a:t> </a:t>
            </a:r>
            <a:r>
              <a:rPr lang="en-US" sz="2300" dirty="0" err="1" smtClean="0">
                <a:solidFill>
                  <a:schemeClr val="tx2"/>
                </a:solidFill>
              </a:rPr>
              <a:t>viên</a:t>
            </a:r>
            <a:r>
              <a:rPr lang="en-US" sz="2300" dirty="0" smtClean="0">
                <a:solidFill>
                  <a:schemeClr val="tx2"/>
                </a:solidFill>
              </a:rPr>
              <a:t> </a:t>
            </a:r>
            <a:r>
              <a:rPr lang="en-US" sz="2300" dirty="0" err="1" smtClean="0">
                <a:solidFill>
                  <a:schemeClr val="tx2"/>
                </a:solidFill>
              </a:rPr>
              <a:t>phải</a:t>
            </a:r>
            <a:r>
              <a:rPr lang="en-US" sz="2300" dirty="0" smtClean="0">
                <a:solidFill>
                  <a:schemeClr val="tx2"/>
                </a:solidFill>
              </a:rPr>
              <a:t> </a:t>
            </a:r>
            <a:r>
              <a:rPr lang="en-US" sz="2300" dirty="0" err="1" smtClean="0">
                <a:solidFill>
                  <a:schemeClr val="tx2"/>
                </a:solidFill>
              </a:rPr>
              <a:t>nộp</a:t>
            </a:r>
            <a:r>
              <a:rPr lang="en-US" sz="2300" dirty="0" smtClean="0">
                <a:solidFill>
                  <a:schemeClr val="tx2"/>
                </a:solidFill>
              </a:rPr>
              <a:t> SĐH: </a:t>
            </a:r>
            <a:r>
              <a:rPr lang="en-US" sz="2300" dirty="0" err="1" smtClean="0">
                <a:solidFill>
                  <a:schemeClr val="tx2"/>
                </a:solidFill>
              </a:rPr>
              <a:t>Biên</a:t>
            </a:r>
            <a:r>
              <a:rPr lang="en-US" sz="2300" dirty="0" smtClean="0">
                <a:solidFill>
                  <a:schemeClr val="tx2"/>
                </a:solidFill>
              </a:rPr>
              <a:t> </a:t>
            </a:r>
            <a:r>
              <a:rPr lang="en-US" sz="2300" dirty="0" err="1" smtClean="0">
                <a:solidFill>
                  <a:schemeClr val="tx2"/>
                </a:solidFill>
              </a:rPr>
              <a:t>bản</a:t>
            </a:r>
            <a:r>
              <a:rPr lang="en-US" sz="2300" dirty="0" smtClean="0">
                <a:solidFill>
                  <a:schemeClr val="tx2"/>
                </a:solidFill>
              </a:rPr>
              <a:t> (</a:t>
            </a:r>
            <a:r>
              <a:rPr lang="en-US" sz="2300" dirty="0" err="1" smtClean="0">
                <a:solidFill>
                  <a:schemeClr val="tx2"/>
                </a:solidFill>
              </a:rPr>
              <a:t>gốc</a:t>
            </a:r>
            <a:r>
              <a:rPr lang="en-US" sz="2300" dirty="0" smtClean="0">
                <a:solidFill>
                  <a:schemeClr val="tx2"/>
                </a:solidFill>
              </a:rPr>
              <a:t>) </a:t>
            </a:r>
            <a:r>
              <a:rPr lang="en-US" sz="2300" dirty="0" err="1" smtClean="0">
                <a:solidFill>
                  <a:schemeClr val="tx2"/>
                </a:solidFill>
              </a:rPr>
              <a:t>và</a:t>
            </a:r>
            <a:r>
              <a:rPr lang="en-US" sz="2300" dirty="0" smtClean="0">
                <a:solidFill>
                  <a:schemeClr val="tx2"/>
                </a:solidFill>
              </a:rPr>
              <a:t> </a:t>
            </a:r>
            <a:r>
              <a:rPr lang="en-US" sz="2300" dirty="0" err="1" smtClean="0">
                <a:solidFill>
                  <a:schemeClr val="tx2"/>
                </a:solidFill>
              </a:rPr>
              <a:t>quyển</a:t>
            </a:r>
            <a:r>
              <a:rPr lang="en-US" sz="2300" dirty="0" smtClean="0">
                <a:solidFill>
                  <a:schemeClr val="tx2"/>
                </a:solidFill>
              </a:rPr>
              <a:t> </a:t>
            </a:r>
            <a:r>
              <a:rPr lang="en-US" sz="2300" dirty="0" err="1" smtClean="0">
                <a:solidFill>
                  <a:schemeClr val="tx2"/>
                </a:solidFill>
              </a:rPr>
              <a:t>đã</a:t>
            </a:r>
            <a:r>
              <a:rPr lang="en-US" sz="2300" dirty="0" smtClean="0">
                <a:solidFill>
                  <a:schemeClr val="tx2"/>
                </a:solidFill>
              </a:rPr>
              <a:t> </a:t>
            </a:r>
            <a:r>
              <a:rPr lang="en-US" sz="2300" dirty="0" err="1" smtClean="0">
                <a:solidFill>
                  <a:schemeClr val="tx2"/>
                </a:solidFill>
              </a:rPr>
              <a:t>sửa</a:t>
            </a:r>
            <a:r>
              <a:rPr lang="en-US" sz="2300" dirty="0" smtClean="0">
                <a:solidFill>
                  <a:schemeClr val="tx2"/>
                </a:solidFill>
              </a:rPr>
              <a:t> </a:t>
            </a:r>
            <a:r>
              <a:rPr lang="en-US" sz="2300" dirty="0" err="1" smtClean="0">
                <a:solidFill>
                  <a:schemeClr val="tx2"/>
                </a:solidFill>
              </a:rPr>
              <a:t>chữa</a:t>
            </a:r>
            <a:r>
              <a:rPr lang="en-US" sz="2300" dirty="0" smtClean="0">
                <a:solidFill>
                  <a:schemeClr val="tx2"/>
                </a:solidFill>
              </a:rPr>
              <a:t> </a:t>
            </a:r>
            <a:r>
              <a:rPr lang="en-US" sz="2300" dirty="0" err="1" smtClean="0">
                <a:solidFill>
                  <a:schemeClr val="tx2"/>
                </a:solidFill>
              </a:rPr>
              <a:t>có</a:t>
            </a:r>
            <a:r>
              <a:rPr lang="en-US" sz="2300" dirty="0" smtClean="0">
                <a:solidFill>
                  <a:schemeClr val="tx2"/>
                </a:solidFill>
              </a:rPr>
              <a:t> </a:t>
            </a:r>
            <a:r>
              <a:rPr lang="en-US" sz="2300" dirty="0" err="1" smtClean="0">
                <a:solidFill>
                  <a:schemeClr val="tx2"/>
                </a:solidFill>
              </a:rPr>
              <a:t>chữ</a:t>
            </a:r>
            <a:r>
              <a:rPr lang="en-US" sz="2300" dirty="0" smtClean="0">
                <a:solidFill>
                  <a:schemeClr val="tx2"/>
                </a:solidFill>
              </a:rPr>
              <a:t> </a:t>
            </a:r>
            <a:r>
              <a:rPr lang="en-US" sz="2300" dirty="0" err="1" smtClean="0">
                <a:solidFill>
                  <a:schemeClr val="tx2"/>
                </a:solidFill>
              </a:rPr>
              <a:t>ký</a:t>
            </a:r>
            <a:r>
              <a:rPr lang="en-US" sz="2300" dirty="0" smtClean="0">
                <a:solidFill>
                  <a:schemeClr val="tx2"/>
                </a:solidFill>
              </a:rPr>
              <a:t> </a:t>
            </a:r>
            <a:r>
              <a:rPr lang="en-US" sz="2300" dirty="0" err="1" smtClean="0">
                <a:solidFill>
                  <a:schemeClr val="tx2"/>
                </a:solidFill>
              </a:rPr>
              <a:t>của</a:t>
            </a:r>
            <a:r>
              <a:rPr lang="en-US" sz="2300" dirty="0" smtClean="0">
                <a:solidFill>
                  <a:schemeClr val="tx2"/>
                </a:solidFill>
              </a:rPr>
              <a:t> GVHD </a:t>
            </a:r>
            <a:r>
              <a:rPr lang="en-US" sz="2300" dirty="0" err="1" smtClean="0">
                <a:solidFill>
                  <a:schemeClr val="tx2"/>
                </a:solidFill>
              </a:rPr>
              <a:t>và</a:t>
            </a:r>
            <a:r>
              <a:rPr lang="en-US" sz="2300" dirty="0" smtClean="0">
                <a:solidFill>
                  <a:schemeClr val="tx2"/>
                </a:solidFill>
              </a:rPr>
              <a:t> </a:t>
            </a:r>
            <a:r>
              <a:rPr lang="en-US" sz="2300" dirty="0" err="1" smtClean="0">
                <a:solidFill>
                  <a:schemeClr val="tx2"/>
                </a:solidFill>
              </a:rPr>
              <a:t>chủ</a:t>
            </a:r>
            <a:r>
              <a:rPr lang="en-US" sz="2300" dirty="0" smtClean="0">
                <a:solidFill>
                  <a:schemeClr val="tx2"/>
                </a:solidFill>
              </a:rPr>
              <a:t> </a:t>
            </a:r>
            <a:r>
              <a:rPr lang="en-US" sz="2300" dirty="0" err="1" smtClean="0">
                <a:solidFill>
                  <a:schemeClr val="tx2"/>
                </a:solidFill>
              </a:rPr>
              <a:t>tịch</a:t>
            </a:r>
            <a:r>
              <a:rPr lang="en-US" sz="2300" dirty="0" smtClean="0">
                <a:solidFill>
                  <a:schemeClr val="tx2"/>
                </a:solidFill>
              </a:rPr>
              <a:t> </a:t>
            </a:r>
            <a:r>
              <a:rPr lang="en-US" sz="2300" dirty="0" err="1" smtClean="0">
                <a:solidFill>
                  <a:schemeClr val="tx2"/>
                </a:solidFill>
              </a:rPr>
              <a:t>hội</a:t>
            </a:r>
            <a:r>
              <a:rPr lang="en-US" sz="2300" dirty="0" smtClean="0">
                <a:solidFill>
                  <a:schemeClr val="tx2"/>
                </a:solidFill>
              </a:rPr>
              <a:t> </a:t>
            </a:r>
            <a:r>
              <a:rPr lang="en-US" sz="2300" dirty="0" err="1" smtClean="0">
                <a:solidFill>
                  <a:schemeClr val="tx2"/>
                </a:solidFill>
              </a:rPr>
              <a:t>đồng</a:t>
            </a:r>
            <a:r>
              <a:rPr lang="en-US" sz="2300" dirty="0" smtClean="0">
                <a:solidFill>
                  <a:schemeClr val="tx2"/>
                </a:solidFill>
              </a:rPr>
              <a:t>.</a:t>
            </a:r>
          </a:p>
          <a:p>
            <a:pPr marL="457200" indent="-457200">
              <a:lnSpc>
                <a:spcPct val="150000"/>
              </a:lnSpc>
              <a:buFont typeface="Wingdings" pitchFamily="2" charset="2"/>
              <a:buChar char="§"/>
            </a:pPr>
            <a:r>
              <a:rPr lang="en-US" sz="2300" dirty="0" err="1" smtClean="0">
                <a:solidFill>
                  <a:schemeClr val="tx2"/>
                </a:solidFill>
              </a:rPr>
              <a:t>Nhà</a:t>
            </a:r>
            <a:r>
              <a:rPr lang="en-US" sz="2300" dirty="0" smtClean="0">
                <a:solidFill>
                  <a:schemeClr val="tx2"/>
                </a:solidFill>
              </a:rPr>
              <a:t> </a:t>
            </a:r>
            <a:r>
              <a:rPr lang="en-US" sz="2300" dirty="0" err="1" smtClean="0">
                <a:solidFill>
                  <a:schemeClr val="tx2"/>
                </a:solidFill>
              </a:rPr>
              <a:t>trường</a:t>
            </a:r>
            <a:r>
              <a:rPr lang="en-US" sz="2300" dirty="0" smtClean="0">
                <a:solidFill>
                  <a:schemeClr val="tx2"/>
                </a:solidFill>
              </a:rPr>
              <a:t> </a:t>
            </a:r>
            <a:r>
              <a:rPr lang="en-US" sz="2300" dirty="0" err="1" smtClean="0">
                <a:solidFill>
                  <a:schemeClr val="tx2"/>
                </a:solidFill>
              </a:rPr>
              <a:t>ko</a:t>
            </a:r>
            <a:r>
              <a:rPr lang="en-US" sz="2300" dirty="0" smtClean="0">
                <a:solidFill>
                  <a:schemeClr val="tx2"/>
                </a:solidFill>
              </a:rPr>
              <a:t> </a:t>
            </a:r>
            <a:r>
              <a:rPr lang="en-US" sz="2300" dirty="0" err="1" smtClean="0">
                <a:solidFill>
                  <a:schemeClr val="tx2"/>
                </a:solidFill>
              </a:rPr>
              <a:t>cho</a:t>
            </a:r>
            <a:r>
              <a:rPr lang="en-US" sz="2300" dirty="0" smtClean="0">
                <a:solidFill>
                  <a:schemeClr val="tx2"/>
                </a:solidFill>
              </a:rPr>
              <a:t> </a:t>
            </a:r>
            <a:r>
              <a:rPr lang="en-US" sz="2300" dirty="0" err="1" smtClean="0">
                <a:solidFill>
                  <a:schemeClr val="tx2"/>
                </a:solidFill>
              </a:rPr>
              <a:t>phép</a:t>
            </a:r>
            <a:r>
              <a:rPr lang="en-US" sz="2300" dirty="0" smtClean="0">
                <a:solidFill>
                  <a:schemeClr val="tx2"/>
                </a:solidFill>
              </a:rPr>
              <a:t> </a:t>
            </a:r>
            <a:r>
              <a:rPr lang="en-US" sz="2300" dirty="0" err="1" smtClean="0">
                <a:solidFill>
                  <a:schemeClr val="tx2"/>
                </a:solidFill>
              </a:rPr>
              <a:t>bất</a:t>
            </a:r>
            <a:r>
              <a:rPr lang="en-US" sz="2300" dirty="0" smtClean="0">
                <a:solidFill>
                  <a:schemeClr val="tx2"/>
                </a:solidFill>
              </a:rPr>
              <a:t> </a:t>
            </a:r>
            <a:r>
              <a:rPr lang="en-US" sz="2300" dirty="0" err="1" smtClean="0">
                <a:solidFill>
                  <a:schemeClr val="tx2"/>
                </a:solidFill>
              </a:rPr>
              <a:t>kỳ</a:t>
            </a:r>
            <a:r>
              <a:rPr lang="en-US" sz="2300" dirty="0" smtClean="0">
                <a:solidFill>
                  <a:schemeClr val="tx2"/>
                </a:solidFill>
              </a:rPr>
              <a:t> </a:t>
            </a:r>
            <a:r>
              <a:rPr lang="en-US" sz="2300" dirty="0" err="1" smtClean="0">
                <a:solidFill>
                  <a:schemeClr val="tx2"/>
                </a:solidFill>
              </a:rPr>
              <a:t>trường</a:t>
            </a:r>
            <a:r>
              <a:rPr lang="en-US" sz="2300" dirty="0" smtClean="0">
                <a:solidFill>
                  <a:schemeClr val="tx2"/>
                </a:solidFill>
              </a:rPr>
              <a:t> </a:t>
            </a:r>
            <a:r>
              <a:rPr lang="en-US" sz="2300" dirty="0" err="1" smtClean="0">
                <a:solidFill>
                  <a:schemeClr val="tx2"/>
                </a:solidFill>
              </a:rPr>
              <a:t>hợp</a:t>
            </a:r>
            <a:r>
              <a:rPr lang="en-US" sz="2300" dirty="0" smtClean="0">
                <a:solidFill>
                  <a:schemeClr val="tx2"/>
                </a:solidFill>
              </a:rPr>
              <a:t> </a:t>
            </a:r>
            <a:r>
              <a:rPr lang="en-US" sz="2300" dirty="0" err="1" smtClean="0">
                <a:solidFill>
                  <a:schemeClr val="tx2"/>
                </a:solidFill>
              </a:rPr>
              <a:t>nào</a:t>
            </a:r>
            <a:r>
              <a:rPr lang="en-US" sz="2300" dirty="0" smtClean="0">
                <a:solidFill>
                  <a:schemeClr val="tx2"/>
                </a:solidFill>
              </a:rPr>
              <a:t> </a:t>
            </a:r>
            <a:r>
              <a:rPr lang="en-US" sz="2300" dirty="0" err="1" smtClean="0">
                <a:solidFill>
                  <a:schemeClr val="tx2"/>
                </a:solidFill>
              </a:rPr>
              <a:t>được</a:t>
            </a:r>
            <a:r>
              <a:rPr lang="en-US" sz="2300" dirty="0" smtClean="0">
                <a:solidFill>
                  <a:schemeClr val="tx2"/>
                </a:solidFill>
              </a:rPr>
              <a:t> </a:t>
            </a:r>
            <a:r>
              <a:rPr lang="en-US" sz="2300" dirty="0" err="1" smtClean="0">
                <a:solidFill>
                  <a:schemeClr val="tx2"/>
                </a:solidFill>
              </a:rPr>
              <a:t>bảo</a:t>
            </a:r>
            <a:r>
              <a:rPr lang="en-US" sz="2300" dirty="0" smtClean="0">
                <a:solidFill>
                  <a:schemeClr val="tx2"/>
                </a:solidFill>
              </a:rPr>
              <a:t> </a:t>
            </a:r>
            <a:r>
              <a:rPr lang="en-US" sz="2300" dirty="0" err="1" smtClean="0">
                <a:solidFill>
                  <a:schemeClr val="tx2"/>
                </a:solidFill>
              </a:rPr>
              <a:t>vệ</a:t>
            </a:r>
            <a:r>
              <a:rPr lang="en-US" sz="2300" dirty="0" smtClean="0">
                <a:solidFill>
                  <a:schemeClr val="tx2"/>
                </a:solidFill>
              </a:rPr>
              <a:t> </a:t>
            </a:r>
            <a:r>
              <a:rPr lang="en-US" sz="2300" dirty="0" err="1" smtClean="0">
                <a:solidFill>
                  <a:schemeClr val="tx2"/>
                </a:solidFill>
              </a:rPr>
              <a:t>sau</a:t>
            </a:r>
            <a:r>
              <a:rPr lang="en-US" sz="2300" dirty="0" smtClean="0">
                <a:solidFill>
                  <a:schemeClr val="tx2"/>
                </a:solidFill>
              </a:rPr>
              <a:t> </a:t>
            </a:r>
            <a:r>
              <a:rPr lang="en-US" sz="2300" dirty="0" err="1" smtClean="0">
                <a:solidFill>
                  <a:schemeClr val="tx2"/>
                </a:solidFill>
              </a:rPr>
              <a:t>ngày</a:t>
            </a:r>
            <a:r>
              <a:rPr lang="en-US" sz="2300" dirty="0" smtClean="0">
                <a:solidFill>
                  <a:schemeClr val="tx2"/>
                </a:solidFill>
              </a:rPr>
              <a:t> 31/8/17.</a:t>
            </a:r>
            <a:endParaRPr lang="pt-BR" sz="2300" dirty="0" smtClean="0">
              <a:solidFill>
                <a:schemeClr val="tx2"/>
              </a:solidFill>
            </a:endParaRPr>
          </a:p>
          <a:p>
            <a:pPr marL="342900" indent="-342900">
              <a:lnSpc>
                <a:spcPct val="150000"/>
              </a:lnSpc>
              <a:buFont typeface="Arial" pitchFamily="34" charset="0"/>
              <a:buChar char="•"/>
            </a:pPr>
            <a:endParaRPr lang="pt-BR" sz="2400" dirty="0" smtClean="0">
              <a:solidFill>
                <a:srgbClr val="0070C0"/>
              </a:solidFill>
            </a:endParaRPr>
          </a:p>
        </p:txBody>
      </p:sp>
      <p:pic>
        <p:nvPicPr>
          <p:cNvPr id="1126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163" y="6248400"/>
            <a:ext cx="9174163"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6194827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5"/>
          <p:cNvSpPr>
            <a:spLocks noGrp="1"/>
          </p:cNvSpPr>
          <p:nvPr>
            <p:ph type="title" idx="4294967295"/>
          </p:nvPr>
        </p:nvSpPr>
        <p:spPr>
          <a:xfrm>
            <a:off x="304800" y="147139"/>
            <a:ext cx="8610600" cy="609600"/>
          </a:xfrm>
        </p:spPr>
        <p:txBody>
          <a:bodyPr>
            <a:normAutofit/>
          </a:bodyPr>
          <a:lstStyle/>
          <a:p>
            <a:pPr eaLnBrk="1" hangingPunct="1">
              <a:defRPr/>
            </a:pPr>
            <a:r>
              <a:rPr lang="en-US" sz="3200" b="1" dirty="0" err="1" smtClean="0">
                <a:solidFill>
                  <a:srgbClr val="FF0000"/>
                </a:solidFill>
                <a:effectLst>
                  <a:outerShdw blurRad="38100" dist="38100" dir="2700000" algn="tl">
                    <a:srgbClr val="000000">
                      <a:alpha val="43137"/>
                    </a:srgbClr>
                  </a:outerShdw>
                </a:effectLst>
                <a:latin typeface="Arial" charset="0"/>
              </a:rPr>
              <a:t>Tiêu</a:t>
            </a:r>
            <a:r>
              <a:rPr lang="en-US" sz="3200" b="1" dirty="0" smtClean="0">
                <a:solidFill>
                  <a:srgbClr val="FF0000"/>
                </a:solidFill>
                <a:effectLst>
                  <a:outerShdw blurRad="38100" dist="38100" dir="2700000" algn="tl">
                    <a:srgbClr val="000000">
                      <a:alpha val="43137"/>
                    </a:srgbClr>
                  </a:outerShdw>
                </a:effectLst>
                <a:latin typeface="Arial" charset="0"/>
              </a:rPr>
              <a:t> </a:t>
            </a:r>
            <a:r>
              <a:rPr lang="en-US" sz="3200" b="1" dirty="0" err="1" smtClean="0">
                <a:solidFill>
                  <a:srgbClr val="FF0000"/>
                </a:solidFill>
                <a:effectLst>
                  <a:outerShdw blurRad="38100" dist="38100" dir="2700000" algn="tl">
                    <a:srgbClr val="000000">
                      <a:alpha val="43137"/>
                    </a:srgbClr>
                  </a:outerShdw>
                </a:effectLst>
                <a:latin typeface="Arial" charset="0"/>
              </a:rPr>
              <a:t>chuẩn</a:t>
            </a:r>
            <a:r>
              <a:rPr lang="en-US" sz="3200" b="1" dirty="0" smtClean="0">
                <a:solidFill>
                  <a:srgbClr val="FF0000"/>
                </a:solidFill>
                <a:effectLst>
                  <a:outerShdw blurRad="38100" dist="38100" dir="2700000" algn="tl">
                    <a:srgbClr val="000000">
                      <a:alpha val="43137"/>
                    </a:srgbClr>
                  </a:outerShdw>
                </a:effectLst>
                <a:latin typeface="Arial" charset="0"/>
              </a:rPr>
              <a:t> </a:t>
            </a:r>
            <a:r>
              <a:rPr lang="en-US" sz="3200" b="1" dirty="0" err="1" smtClean="0">
                <a:solidFill>
                  <a:srgbClr val="FF0000"/>
                </a:solidFill>
                <a:effectLst>
                  <a:outerShdw blurRad="38100" dist="38100" dir="2700000" algn="tl">
                    <a:srgbClr val="000000">
                      <a:alpha val="43137"/>
                    </a:srgbClr>
                  </a:outerShdw>
                </a:effectLst>
                <a:latin typeface="Arial" charset="0"/>
              </a:rPr>
              <a:t>giảng</a:t>
            </a:r>
            <a:r>
              <a:rPr lang="en-US" sz="3200" b="1" dirty="0" smtClean="0">
                <a:solidFill>
                  <a:srgbClr val="FF0000"/>
                </a:solidFill>
                <a:effectLst>
                  <a:outerShdw blurRad="38100" dist="38100" dir="2700000" algn="tl">
                    <a:srgbClr val="000000">
                      <a:alpha val="43137"/>
                    </a:srgbClr>
                  </a:outerShdw>
                </a:effectLst>
                <a:latin typeface="Arial" charset="0"/>
              </a:rPr>
              <a:t> </a:t>
            </a:r>
            <a:r>
              <a:rPr lang="en-US" sz="3200" b="1" dirty="0" err="1" smtClean="0">
                <a:solidFill>
                  <a:srgbClr val="FF0000"/>
                </a:solidFill>
                <a:effectLst>
                  <a:outerShdw blurRad="38100" dist="38100" dir="2700000" algn="tl">
                    <a:srgbClr val="000000">
                      <a:alpha val="43137"/>
                    </a:srgbClr>
                  </a:outerShdw>
                </a:effectLst>
                <a:latin typeface="Arial" charset="0"/>
              </a:rPr>
              <a:t>viên</a:t>
            </a:r>
            <a:r>
              <a:rPr lang="en-US" sz="3200" b="1" dirty="0" smtClean="0">
                <a:solidFill>
                  <a:srgbClr val="FF0000"/>
                </a:solidFill>
                <a:effectLst>
                  <a:outerShdw blurRad="38100" dist="38100" dir="2700000" algn="tl">
                    <a:srgbClr val="000000">
                      <a:alpha val="43137"/>
                    </a:srgbClr>
                  </a:outerShdw>
                </a:effectLst>
                <a:latin typeface="Arial" charset="0"/>
              </a:rPr>
              <a:t> </a:t>
            </a:r>
            <a:r>
              <a:rPr lang="en-US" sz="3200" b="1" dirty="0" err="1" smtClean="0">
                <a:solidFill>
                  <a:srgbClr val="FF0000"/>
                </a:solidFill>
                <a:effectLst>
                  <a:outerShdw blurRad="38100" dist="38100" dir="2700000" algn="tl">
                    <a:srgbClr val="000000">
                      <a:alpha val="43137"/>
                    </a:srgbClr>
                  </a:outerShdw>
                </a:effectLst>
                <a:latin typeface="Arial" charset="0"/>
              </a:rPr>
              <a:t>hướng</a:t>
            </a:r>
            <a:r>
              <a:rPr lang="en-US" sz="3200" b="1" dirty="0" smtClean="0">
                <a:solidFill>
                  <a:srgbClr val="FF0000"/>
                </a:solidFill>
                <a:effectLst>
                  <a:outerShdw blurRad="38100" dist="38100" dir="2700000" algn="tl">
                    <a:srgbClr val="000000">
                      <a:alpha val="43137"/>
                    </a:srgbClr>
                  </a:outerShdw>
                </a:effectLst>
                <a:latin typeface="Arial" charset="0"/>
              </a:rPr>
              <a:t> </a:t>
            </a:r>
            <a:r>
              <a:rPr lang="en-US" sz="3200" b="1" dirty="0" err="1" smtClean="0">
                <a:solidFill>
                  <a:srgbClr val="FF0000"/>
                </a:solidFill>
                <a:effectLst>
                  <a:outerShdw blurRad="38100" dist="38100" dir="2700000" algn="tl">
                    <a:srgbClr val="000000">
                      <a:alpha val="43137"/>
                    </a:srgbClr>
                  </a:outerShdw>
                </a:effectLst>
                <a:latin typeface="Arial" charset="0"/>
              </a:rPr>
              <a:t>dẫn</a:t>
            </a:r>
            <a:r>
              <a:rPr lang="en-US" sz="3200" b="1" dirty="0" smtClean="0">
                <a:solidFill>
                  <a:srgbClr val="FF0000"/>
                </a:solidFill>
                <a:effectLst>
                  <a:outerShdw blurRad="38100" dist="38100" dir="2700000" algn="tl">
                    <a:srgbClr val="000000">
                      <a:alpha val="43137"/>
                    </a:srgbClr>
                  </a:outerShdw>
                </a:effectLst>
                <a:latin typeface="Arial" charset="0"/>
              </a:rPr>
              <a:t> (1)</a:t>
            </a:r>
            <a:endParaRPr lang="en-US" sz="3200" b="1" dirty="0">
              <a:solidFill>
                <a:srgbClr val="FF0000"/>
              </a:solidFill>
              <a:effectLst>
                <a:outerShdw blurRad="38100" dist="38100" dir="2700000" algn="tl">
                  <a:srgbClr val="000000">
                    <a:alpha val="43137"/>
                  </a:srgbClr>
                </a:outerShdw>
              </a:effectLst>
              <a:latin typeface="Arial" charset="0"/>
            </a:endParaRPr>
          </a:p>
        </p:txBody>
      </p:sp>
      <p:sp>
        <p:nvSpPr>
          <p:cNvPr id="11267" name="TextBox 5"/>
          <p:cNvSpPr txBox="1">
            <a:spLocks noChangeArrowheads="1"/>
          </p:cNvSpPr>
          <p:nvPr/>
        </p:nvSpPr>
        <p:spPr bwMode="auto">
          <a:xfrm>
            <a:off x="533400" y="972504"/>
            <a:ext cx="8512175" cy="58616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457200" indent="-457200">
              <a:lnSpc>
                <a:spcPct val="130000"/>
              </a:lnSpc>
              <a:buFont typeface="Wingdings" pitchFamily="2" charset="2"/>
              <a:buChar char="§"/>
            </a:pPr>
            <a:r>
              <a:rPr lang="vi-VN" sz="2300" dirty="0" smtClean="0">
                <a:solidFill>
                  <a:schemeClr val="tx2"/>
                </a:solidFill>
              </a:rPr>
              <a:t>L</a:t>
            </a:r>
            <a:r>
              <a:rPr lang="en-US" sz="2300" dirty="0">
                <a:solidFill>
                  <a:schemeClr val="tx2"/>
                </a:solidFill>
              </a:rPr>
              <a:t>ý</a:t>
            </a:r>
            <a:r>
              <a:rPr lang="vi-VN" sz="2300" dirty="0" smtClean="0">
                <a:solidFill>
                  <a:schemeClr val="tx2"/>
                </a:solidFill>
              </a:rPr>
              <a:t> </a:t>
            </a:r>
            <a:r>
              <a:rPr lang="vi-VN" sz="2300" dirty="0">
                <a:solidFill>
                  <a:schemeClr val="tx2"/>
                </a:solidFill>
              </a:rPr>
              <a:t>lịch bản thân rõ ràng, có phẩm chất đạo đức và tư cách </a:t>
            </a:r>
            <a:r>
              <a:rPr lang="vi-VN" sz="2300" dirty="0" smtClean="0">
                <a:solidFill>
                  <a:schemeClr val="tx2"/>
                </a:solidFill>
              </a:rPr>
              <a:t>tốt;</a:t>
            </a:r>
            <a:endParaRPr lang="en-US" sz="2300" dirty="0" smtClean="0">
              <a:solidFill>
                <a:schemeClr val="tx2"/>
              </a:solidFill>
            </a:endParaRPr>
          </a:p>
          <a:p>
            <a:pPr marL="457200" indent="-457200">
              <a:lnSpc>
                <a:spcPct val="130000"/>
              </a:lnSpc>
              <a:buFont typeface="Wingdings" pitchFamily="2" charset="2"/>
              <a:buChar char="§"/>
            </a:pPr>
            <a:r>
              <a:rPr lang="vi-VN" sz="2300" dirty="0" smtClean="0">
                <a:solidFill>
                  <a:schemeClr val="tx2"/>
                </a:solidFill>
              </a:rPr>
              <a:t>Có </a:t>
            </a:r>
            <a:r>
              <a:rPr lang="vi-VN" sz="2300" dirty="0">
                <a:solidFill>
                  <a:schemeClr val="tx2"/>
                </a:solidFill>
              </a:rPr>
              <a:t>bằng tiến sĩ, tiến sĩ khoa </a:t>
            </a:r>
            <a:r>
              <a:rPr lang="vi-VN" sz="2300" dirty="0" smtClean="0">
                <a:solidFill>
                  <a:schemeClr val="tx2"/>
                </a:solidFill>
              </a:rPr>
              <a:t>học</a:t>
            </a:r>
            <a:r>
              <a:rPr lang="en-US" sz="2300" dirty="0" smtClean="0">
                <a:solidFill>
                  <a:schemeClr val="tx2"/>
                </a:solidFill>
              </a:rPr>
              <a:t>, CKII</a:t>
            </a:r>
            <a:r>
              <a:rPr lang="vi-VN" sz="2300" dirty="0" smtClean="0">
                <a:solidFill>
                  <a:schemeClr val="tx2"/>
                </a:solidFill>
              </a:rPr>
              <a:t> </a:t>
            </a:r>
            <a:r>
              <a:rPr lang="vi-VN" sz="2300" dirty="0">
                <a:solidFill>
                  <a:schemeClr val="tx2"/>
                </a:solidFill>
              </a:rPr>
              <a:t>hoặc có chức danh giáo sư, phó giáo sư;</a:t>
            </a:r>
          </a:p>
          <a:p>
            <a:pPr marL="457200" indent="-457200">
              <a:lnSpc>
                <a:spcPct val="130000"/>
              </a:lnSpc>
              <a:buFont typeface="Wingdings" pitchFamily="2" charset="2"/>
              <a:buChar char="§"/>
            </a:pPr>
            <a:r>
              <a:rPr lang="vi-VN" sz="2300" dirty="0" smtClean="0">
                <a:solidFill>
                  <a:schemeClr val="tx2"/>
                </a:solidFill>
              </a:rPr>
              <a:t>Có </a:t>
            </a:r>
            <a:r>
              <a:rPr lang="vi-VN" sz="2300" dirty="0">
                <a:solidFill>
                  <a:schemeClr val="tx2"/>
                </a:solidFill>
              </a:rPr>
              <a:t>khả năng độc lập tiến hành và tổ chức nghiên cứu khoa học, có các công </a:t>
            </a:r>
            <a:r>
              <a:rPr lang="vi-VN" sz="2300" dirty="0" smtClean="0">
                <a:solidFill>
                  <a:schemeClr val="tx2"/>
                </a:solidFill>
              </a:rPr>
              <a:t>trình</a:t>
            </a:r>
            <a:r>
              <a:rPr lang="en-US" sz="2300" dirty="0" smtClean="0">
                <a:solidFill>
                  <a:schemeClr val="tx2"/>
                </a:solidFill>
              </a:rPr>
              <a:t> </a:t>
            </a:r>
            <a:r>
              <a:rPr lang="vi-VN" sz="2300" dirty="0" smtClean="0">
                <a:solidFill>
                  <a:schemeClr val="tx2"/>
                </a:solidFill>
              </a:rPr>
              <a:t>khoa </a:t>
            </a:r>
            <a:r>
              <a:rPr lang="vi-VN" sz="2300" dirty="0">
                <a:solidFill>
                  <a:schemeClr val="tx2"/>
                </a:solidFill>
              </a:rPr>
              <a:t>học đã được công </a:t>
            </a:r>
            <a:r>
              <a:rPr lang="vi-VN" sz="2300" dirty="0" smtClean="0">
                <a:solidFill>
                  <a:schemeClr val="tx2"/>
                </a:solidFill>
              </a:rPr>
              <a:t>bố</a:t>
            </a:r>
            <a:r>
              <a:rPr lang="en-US" sz="2300" dirty="0" smtClean="0">
                <a:solidFill>
                  <a:schemeClr val="tx2"/>
                </a:solidFill>
              </a:rPr>
              <a:t> (5 </a:t>
            </a:r>
            <a:r>
              <a:rPr lang="en-US" sz="2300" dirty="0" err="1" smtClean="0">
                <a:solidFill>
                  <a:schemeClr val="tx2"/>
                </a:solidFill>
              </a:rPr>
              <a:t>năm</a:t>
            </a:r>
            <a:r>
              <a:rPr lang="en-US" sz="2300" dirty="0" smtClean="0">
                <a:solidFill>
                  <a:schemeClr val="tx2"/>
                </a:solidFill>
              </a:rPr>
              <a:t> </a:t>
            </a:r>
            <a:r>
              <a:rPr lang="en-US" sz="2300" dirty="0" err="1" smtClean="0">
                <a:solidFill>
                  <a:schemeClr val="tx2"/>
                </a:solidFill>
              </a:rPr>
              <a:t>trở</a:t>
            </a:r>
            <a:r>
              <a:rPr lang="en-US" sz="2300" dirty="0" smtClean="0">
                <a:solidFill>
                  <a:schemeClr val="tx2"/>
                </a:solidFill>
              </a:rPr>
              <a:t> </a:t>
            </a:r>
            <a:r>
              <a:rPr lang="en-US" sz="2300" dirty="0" err="1" smtClean="0">
                <a:solidFill>
                  <a:schemeClr val="tx2"/>
                </a:solidFill>
              </a:rPr>
              <a:t>lại</a:t>
            </a:r>
            <a:r>
              <a:rPr lang="en-US" sz="2300" dirty="0" smtClean="0">
                <a:solidFill>
                  <a:schemeClr val="tx2"/>
                </a:solidFill>
              </a:rPr>
              <a:t>)</a:t>
            </a:r>
            <a:r>
              <a:rPr lang="vi-VN" sz="2300" dirty="0" smtClean="0">
                <a:solidFill>
                  <a:schemeClr val="tx2"/>
                </a:solidFill>
              </a:rPr>
              <a:t>;</a:t>
            </a:r>
            <a:endParaRPr lang="en-US" sz="2300" dirty="0" smtClean="0">
              <a:solidFill>
                <a:schemeClr val="tx2"/>
              </a:solidFill>
            </a:endParaRPr>
          </a:p>
          <a:p>
            <a:pPr marL="457200" indent="-457200">
              <a:lnSpc>
                <a:spcPct val="130000"/>
              </a:lnSpc>
              <a:buFont typeface="Wingdings" pitchFamily="2" charset="2"/>
              <a:buChar char="§"/>
            </a:pPr>
            <a:r>
              <a:rPr lang="en-US" sz="2300" dirty="0" smtClean="0">
                <a:solidFill>
                  <a:schemeClr val="tx2"/>
                </a:solidFill>
              </a:rPr>
              <a:t>T/C </a:t>
            </a:r>
            <a:r>
              <a:rPr lang="en-US" sz="2300" dirty="0" err="1" smtClean="0">
                <a:solidFill>
                  <a:schemeClr val="tx2"/>
                </a:solidFill>
              </a:rPr>
              <a:t>ko</a:t>
            </a:r>
            <a:r>
              <a:rPr lang="en-US" sz="2300" dirty="0" smtClean="0">
                <a:solidFill>
                  <a:schemeClr val="tx2"/>
                </a:solidFill>
              </a:rPr>
              <a:t> </a:t>
            </a:r>
            <a:r>
              <a:rPr lang="en-US" sz="2300" dirty="0" err="1" smtClean="0">
                <a:solidFill>
                  <a:schemeClr val="tx2"/>
                </a:solidFill>
              </a:rPr>
              <a:t>phải</a:t>
            </a:r>
            <a:r>
              <a:rPr lang="en-US" sz="2300" dirty="0" smtClean="0">
                <a:solidFill>
                  <a:schemeClr val="tx2"/>
                </a:solidFill>
              </a:rPr>
              <a:t> GV </a:t>
            </a:r>
            <a:r>
              <a:rPr lang="en-US" sz="2300" dirty="0" err="1" smtClean="0">
                <a:solidFill>
                  <a:schemeClr val="tx2"/>
                </a:solidFill>
              </a:rPr>
              <a:t>cơ</a:t>
            </a:r>
            <a:r>
              <a:rPr lang="en-US" sz="2300" dirty="0" smtClean="0">
                <a:solidFill>
                  <a:schemeClr val="tx2"/>
                </a:solidFill>
              </a:rPr>
              <a:t> </a:t>
            </a:r>
            <a:r>
              <a:rPr lang="en-US" sz="2300" dirty="0" err="1" smtClean="0">
                <a:solidFill>
                  <a:schemeClr val="tx2"/>
                </a:solidFill>
              </a:rPr>
              <a:t>hữu</a:t>
            </a:r>
            <a:r>
              <a:rPr lang="en-US" sz="2300" dirty="0" smtClean="0">
                <a:solidFill>
                  <a:schemeClr val="tx2"/>
                </a:solidFill>
              </a:rPr>
              <a:t> </a:t>
            </a:r>
            <a:r>
              <a:rPr lang="en-US" sz="2300" dirty="0" err="1" smtClean="0">
                <a:solidFill>
                  <a:schemeClr val="tx2"/>
                </a:solidFill>
              </a:rPr>
              <a:t>và</a:t>
            </a:r>
            <a:r>
              <a:rPr lang="en-US" sz="2300" dirty="0" smtClean="0">
                <a:solidFill>
                  <a:schemeClr val="tx2"/>
                </a:solidFill>
              </a:rPr>
              <a:t> </a:t>
            </a:r>
            <a:r>
              <a:rPr lang="en-US" sz="2300" dirty="0" err="1" smtClean="0">
                <a:solidFill>
                  <a:schemeClr val="tx2"/>
                </a:solidFill>
              </a:rPr>
              <a:t>chưa</a:t>
            </a:r>
            <a:r>
              <a:rPr lang="en-US" sz="2300" dirty="0" smtClean="0">
                <a:solidFill>
                  <a:schemeClr val="tx2"/>
                </a:solidFill>
              </a:rPr>
              <a:t> </a:t>
            </a:r>
            <a:r>
              <a:rPr lang="en-US" sz="2300" dirty="0" err="1" smtClean="0">
                <a:solidFill>
                  <a:schemeClr val="tx2"/>
                </a:solidFill>
              </a:rPr>
              <a:t>là</a:t>
            </a:r>
            <a:r>
              <a:rPr lang="en-US" sz="2300" dirty="0" smtClean="0">
                <a:solidFill>
                  <a:schemeClr val="tx2"/>
                </a:solidFill>
              </a:rPr>
              <a:t> GS/PGS</a:t>
            </a:r>
            <a:r>
              <a:rPr lang="vi-VN" sz="2300" dirty="0" smtClean="0">
                <a:solidFill>
                  <a:schemeClr val="tx2"/>
                </a:solidFill>
              </a:rPr>
              <a:t>, </a:t>
            </a:r>
            <a:r>
              <a:rPr lang="en-US" sz="2300" dirty="0" smtClean="0">
                <a:solidFill>
                  <a:schemeClr val="tx2"/>
                </a:solidFill>
              </a:rPr>
              <a:t>n</a:t>
            </a:r>
            <a:r>
              <a:rPr lang="vi-VN" sz="2300" dirty="0" smtClean="0">
                <a:solidFill>
                  <a:schemeClr val="tx2"/>
                </a:solidFill>
              </a:rPr>
              <a:t>ếu </a:t>
            </a:r>
            <a:r>
              <a:rPr lang="vi-VN" sz="2300" dirty="0">
                <a:solidFill>
                  <a:schemeClr val="tx2"/>
                </a:solidFill>
              </a:rPr>
              <a:t>lần đầu </a:t>
            </a:r>
            <a:r>
              <a:rPr lang="vi-VN" sz="2300" dirty="0" smtClean="0">
                <a:solidFill>
                  <a:schemeClr val="tx2"/>
                </a:solidFill>
              </a:rPr>
              <a:t>hướng dẫn</a:t>
            </a:r>
            <a:r>
              <a:rPr lang="en-US" sz="2300" dirty="0" smtClean="0">
                <a:solidFill>
                  <a:schemeClr val="tx2"/>
                </a:solidFill>
              </a:rPr>
              <a:t> -&gt; </a:t>
            </a:r>
            <a:r>
              <a:rPr lang="en-US" sz="2300" dirty="0" err="1" smtClean="0">
                <a:solidFill>
                  <a:schemeClr val="tx2"/>
                </a:solidFill>
              </a:rPr>
              <a:t>chỉ</a:t>
            </a:r>
            <a:r>
              <a:rPr lang="en-US" sz="2300" dirty="0" smtClean="0">
                <a:solidFill>
                  <a:schemeClr val="tx2"/>
                </a:solidFill>
              </a:rPr>
              <a:t> </a:t>
            </a:r>
            <a:r>
              <a:rPr lang="en-US" sz="2300" dirty="0" err="1" smtClean="0">
                <a:solidFill>
                  <a:schemeClr val="tx2"/>
                </a:solidFill>
              </a:rPr>
              <a:t>được</a:t>
            </a:r>
            <a:r>
              <a:rPr lang="en-US" sz="2300" dirty="0" smtClean="0">
                <a:solidFill>
                  <a:schemeClr val="tx2"/>
                </a:solidFill>
              </a:rPr>
              <a:t> HD </a:t>
            </a:r>
            <a:r>
              <a:rPr lang="vi-VN" sz="2300" dirty="0" smtClean="0">
                <a:solidFill>
                  <a:schemeClr val="tx2"/>
                </a:solidFill>
              </a:rPr>
              <a:t>2</a:t>
            </a:r>
            <a:endParaRPr lang="en-US" sz="2300" dirty="0" smtClean="0">
              <a:solidFill>
                <a:schemeClr val="tx2"/>
              </a:solidFill>
            </a:endParaRPr>
          </a:p>
          <a:p>
            <a:pPr marL="1200150" lvl="1" indent="-457200">
              <a:lnSpc>
                <a:spcPct val="130000"/>
              </a:lnSpc>
              <a:buFont typeface="Wingdings" pitchFamily="2" charset="2"/>
              <a:buChar char="ü"/>
            </a:pPr>
            <a:r>
              <a:rPr lang="en-US" sz="2300" dirty="0" err="1" smtClean="0">
                <a:solidFill>
                  <a:schemeClr val="tx2"/>
                </a:solidFill>
              </a:rPr>
              <a:t>Đơn</a:t>
            </a:r>
            <a:r>
              <a:rPr lang="en-US" sz="2300" dirty="0" smtClean="0">
                <a:solidFill>
                  <a:schemeClr val="tx2"/>
                </a:solidFill>
              </a:rPr>
              <a:t> </a:t>
            </a:r>
            <a:r>
              <a:rPr lang="en-US" sz="2300" dirty="0" err="1" smtClean="0">
                <a:solidFill>
                  <a:schemeClr val="tx2"/>
                </a:solidFill>
              </a:rPr>
              <a:t>xin</a:t>
            </a:r>
            <a:r>
              <a:rPr lang="en-US" sz="2300" dirty="0" smtClean="0">
                <a:solidFill>
                  <a:schemeClr val="tx2"/>
                </a:solidFill>
              </a:rPr>
              <a:t> </a:t>
            </a:r>
            <a:r>
              <a:rPr lang="en-US" sz="2300" dirty="0" err="1" smtClean="0">
                <a:solidFill>
                  <a:schemeClr val="tx2"/>
                </a:solidFill>
              </a:rPr>
              <a:t>tham</a:t>
            </a:r>
            <a:r>
              <a:rPr lang="en-US" sz="2300" dirty="0" smtClean="0">
                <a:solidFill>
                  <a:schemeClr val="tx2"/>
                </a:solidFill>
              </a:rPr>
              <a:t> </a:t>
            </a:r>
            <a:r>
              <a:rPr lang="en-US" sz="2300" dirty="0" err="1" smtClean="0">
                <a:solidFill>
                  <a:schemeClr val="tx2"/>
                </a:solidFill>
              </a:rPr>
              <a:t>gia</a:t>
            </a:r>
            <a:r>
              <a:rPr lang="en-US" sz="2300" dirty="0" smtClean="0">
                <a:solidFill>
                  <a:schemeClr val="tx2"/>
                </a:solidFill>
              </a:rPr>
              <a:t> </a:t>
            </a:r>
            <a:r>
              <a:rPr lang="en-US" sz="2300" dirty="0" err="1" smtClean="0">
                <a:solidFill>
                  <a:schemeClr val="tx2"/>
                </a:solidFill>
              </a:rPr>
              <a:t>hướng</a:t>
            </a:r>
            <a:r>
              <a:rPr lang="en-US" sz="2300" dirty="0" smtClean="0">
                <a:solidFill>
                  <a:schemeClr val="tx2"/>
                </a:solidFill>
              </a:rPr>
              <a:t> </a:t>
            </a:r>
            <a:r>
              <a:rPr lang="en-US" sz="2300" dirty="0" err="1" smtClean="0">
                <a:solidFill>
                  <a:schemeClr val="tx2"/>
                </a:solidFill>
              </a:rPr>
              <a:t>dẫn</a:t>
            </a:r>
            <a:r>
              <a:rPr lang="en-US" sz="2300" dirty="0" smtClean="0">
                <a:solidFill>
                  <a:schemeClr val="tx2"/>
                </a:solidFill>
              </a:rPr>
              <a:t> (BM </a:t>
            </a:r>
            <a:r>
              <a:rPr lang="en-US" sz="2300" dirty="0" err="1" smtClean="0">
                <a:solidFill>
                  <a:schemeClr val="tx2"/>
                </a:solidFill>
              </a:rPr>
              <a:t>ký</a:t>
            </a:r>
            <a:r>
              <a:rPr lang="en-US" sz="2300" dirty="0" smtClean="0">
                <a:solidFill>
                  <a:schemeClr val="tx2"/>
                </a:solidFill>
              </a:rPr>
              <a:t> </a:t>
            </a:r>
            <a:r>
              <a:rPr lang="en-US" sz="2300" dirty="0" err="1" smtClean="0">
                <a:solidFill>
                  <a:schemeClr val="tx2"/>
                </a:solidFill>
              </a:rPr>
              <a:t>đồng</a:t>
            </a:r>
            <a:r>
              <a:rPr lang="en-US" sz="2300" dirty="0" smtClean="0">
                <a:solidFill>
                  <a:schemeClr val="tx2"/>
                </a:solidFill>
              </a:rPr>
              <a:t> ý) </a:t>
            </a:r>
          </a:p>
          <a:p>
            <a:pPr marL="1200150" lvl="1" indent="-457200">
              <a:lnSpc>
                <a:spcPct val="130000"/>
              </a:lnSpc>
              <a:buFont typeface="Wingdings" pitchFamily="2" charset="2"/>
              <a:buChar char="ü"/>
            </a:pPr>
            <a:r>
              <a:rPr lang="en-US" sz="2300" dirty="0" smtClean="0">
                <a:solidFill>
                  <a:schemeClr val="tx2"/>
                </a:solidFill>
              </a:rPr>
              <a:t>G</a:t>
            </a:r>
            <a:r>
              <a:rPr lang="vi-VN" sz="2300" dirty="0" smtClean="0">
                <a:solidFill>
                  <a:schemeClr val="tx2"/>
                </a:solidFill>
              </a:rPr>
              <a:t>ửi </a:t>
            </a:r>
            <a:r>
              <a:rPr lang="vi-VN" sz="2300" dirty="0">
                <a:solidFill>
                  <a:schemeClr val="tx2"/>
                </a:solidFill>
              </a:rPr>
              <a:t>lý lịch khoa học </a:t>
            </a:r>
            <a:r>
              <a:rPr lang="en-US" sz="2300" dirty="0" err="1" smtClean="0">
                <a:solidFill>
                  <a:schemeClr val="tx2"/>
                </a:solidFill>
              </a:rPr>
              <a:t>về</a:t>
            </a:r>
            <a:r>
              <a:rPr lang="en-US" sz="2300" dirty="0" smtClean="0">
                <a:solidFill>
                  <a:schemeClr val="tx2"/>
                </a:solidFill>
              </a:rPr>
              <a:t> SĐH </a:t>
            </a:r>
            <a:r>
              <a:rPr lang="en-US" sz="2300" dirty="0" err="1" smtClean="0">
                <a:solidFill>
                  <a:schemeClr val="tx2"/>
                </a:solidFill>
              </a:rPr>
              <a:t>trước</a:t>
            </a:r>
            <a:r>
              <a:rPr lang="en-US" sz="2300" dirty="0" smtClean="0">
                <a:solidFill>
                  <a:schemeClr val="tx2"/>
                </a:solidFill>
              </a:rPr>
              <a:t> 06 </a:t>
            </a:r>
            <a:r>
              <a:rPr lang="en-US" sz="2300" dirty="0" err="1" smtClean="0">
                <a:solidFill>
                  <a:schemeClr val="tx2"/>
                </a:solidFill>
              </a:rPr>
              <a:t>tháng</a:t>
            </a:r>
            <a:endParaRPr lang="vi-VN" sz="2300" dirty="0">
              <a:solidFill>
                <a:schemeClr val="tx2"/>
              </a:solidFill>
            </a:endParaRPr>
          </a:p>
          <a:p>
            <a:pPr marL="457200" indent="-457200">
              <a:buFont typeface="Wingdings" pitchFamily="2" charset="2"/>
              <a:buChar char="§"/>
            </a:pPr>
            <a:endParaRPr lang="vi-VN" sz="2300" dirty="0">
              <a:solidFill>
                <a:schemeClr val="tx2"/>
              </a:solidFill>
            </a:endParaRPr>
          </a:p>
          <a:p>
            <a:pPr marL="342900" indent="-342900">
              <a:buFont typeface="Arial" pitchFamily="34" charset="0"/>
              <a:buChar char="•"/>
            </a:pPr>
            <a:endParaRPr lang="pt-BR" sz="2300" dirty="0" smtClean="0">
              <a:solidFill>
                <a:srgbClr val="0070C0"/>
              </a:solidFill>
            </a:endParaRPr>
          </a:p>
        </p:txBody>
      </p:sp>
      <p:pic>
        <p:nvPicPr>
          <p:cNvPr id="1126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163" y="6248400"/>
            <a:ext cx="9174163"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1021870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5"/>
          <p:cNvSpPr>
            <a:spLocks noGrp="1"/>
          </p:cNvSpPr>
          <p:nvPr>
            <p:ph type="title" idx="4294967295"/>
          </p:nvPr>
        </p:nvSpPr>
        <p:spPr>
          <a:xfrm>
            <a:off x="304800" y="147139"/>
            <a:ext cx="8610600" cy="609600"/>
          </a:xfrm>
        </p:spPr>
        <p:txBody>
          <a:bodyPr>
            <a:normAutofit/>
          </a:bodyPr>
          <a:lstStyle/>
          <a:p>
            <a:pPr eaLnBrk="1" hangingPunct="1">
              <a:defRPr/>
            </a:pPr>
            <a:r>
              <a:rPr lang="en-US" sz="3200" b="1" dirty="0" err="1" smtClean="0">
                <a:solidFill>
                  <a:srgbClr val="FF0000"/>
                </a:solidFill>
                <a:effectLst>
                  <a:outerShdw blurRad="38100" dist="38100" dir="2700000" algn="tl">
                    <a:srgbClr val="000000">
                      <a:alpha val="43137"/>
                    </a:srgbClr>
                  </a:outerShdw>
                </a:effectLst>
                <a:latin typeface="Arial" charset="0"/>
              </a:rPr>
              <a:t>Tiêu</a:t>
            </a:r>
            <a:r>
              <a:rPr lang="en-US" sz="3200" b="1" dirty="0" smtClean="0">
                <a:solidFill>
                  <a:srgbClr val="FF0000"/>
                </a:solidFill>
                <a:effectLst>
                  <a:outerShdw blurRad="38100" dist="38100" dir="2700000" algn="tl">
                    <a:srgbClr val="000000">
                      <a:alpha val="43137"/>
                    </a:srgbClr>
                  </a:outerShdw>
                </a:effectLst>
                <a:latin typeface="Arial" charset="0"/>
              </a:rPr>
              <a:t> </a:t>
            </a:r>
            <a:r>
              <a:rPr lang="en-US" sz="3200" b="1" dirty="0" err="1" smtClean="0">
                <a:solidFill>
                  <a:srgbClr val="FF0000"/>
                </a:solidFill>
                <a:effectLst>
                  <a:outerShdw blurRad="38100" dist="38100" dir="2700000" algn="tl">
                    <a:srgbClr val="000000">
                      <a:alpha val="43137"/>
                    </a:srgbClr>
                  </a:outerShdw>
                </a:effectLst>
                <a:latin typeface="Arial" charset="0"/>
              </a:rPr>
              <a:t>chuẩn</a:t>
            </a:r>
            <a:r>
              <a:rPr lang="en-US" sz="3200" b="1" dirty="0" smtClean="0">
                <a:solidFill>
                  <a:srgbClr val="FF0000"/>
                </a:solidFill>
                <a:effectLst>
                  <a:outerShdw blurRad="38100" dist="38100" dir="2700000" algn="tl">
                    <a:srgbClr val="000000">
                      <a:alpha val="43137"/>
                    </a:srgbClr>
                  </a:outerShdw>
                </a:effectLst>
                <a:latin typeface="Arial" charset="0"/>
              </a:rPr>
              <a:t> </a:t>
            </a:r>
            <a:r>
              <a:rPr lang="en-US" sz="3200" b="1" dirty="0" err="1" smtClean="0">
                <a:solidFill>
                  <a:srgbClr val="FF0000"/>
                </a:solidFill>
                <a:effectLst>
                  <a:outerShdw blurRad="38100" dist="38100" dir="2700000" algn="tl">
                    <a:srgbClr val="000000">
                      <a:alpha val="43137"/>
                    </a:srgbClr>
                  </a:outerShdw>
                </a:effectLst>
                <a:latin typeface="Arial" charset="0"/>
              </a:rPr>
              <a:t>giảng</a:t>
            </a:r>
            <a:r>
              <a:rPr lang="en-US" sz="3200" b="1" dirty="0" smtClean="0">
                <a:solidFill>
                  <a:srgbClr val="FF0000"/>
                </a:solidFill>
                <a:effectLst>
                  <a:outerShdw blurRad="38100" dist="38100" dir="2700000" algn="tl">
                    <a:srgbClr val="000000">
                      <a:alpha val="43137"/>
                    </a:srgbClr>
                  </a:outerShdw>
                </a:effectLst>
                <a:latin typeface="Arial" charset="0"/>
              </a:rPr>
              <a:t> </a:t>
            </a:r>
            <a:r>
              <a:rPr lang="en-US" sz="3200" b="1" dirty="0" err="1" smtClean="0">
                <a:solidFill>
                  <a:srgbClr val="FF0000"/>
                </a:solidFill>
                <a:effectLst>
                  <a:outerShdw blurRad="38100" dist="38100" dir="2700000" algn="tl">
                    <a:srgbClr val="000000">
                      <a:alpha val="43137"/>
                    </a:srgbClr>
                  </a:outerShdw>
                </a:effectLst>
                <a:latin typeface="Arial" charset="0"/>
              </a:rPr>
              <a:t>viên</a:t>
            </a:r>
            <a:r>
              <a:rPr lang="en-US" sz="3200" b="1" dirty="0" smtClean="0">
                <a:solidFill>
                  <a:srgbClr val="FF0000"/>
                </a:solidFill>
                <a:effectLst>
                  <a:outerShdw blurRad="38100" dist="38100" dir="2700000" algn="tl">
                    <a:srgbClr val="000000">
                      <a:alpha val="43137"/>
                    </a:srgbClr>
                  </a:outerShdw>
                </a:effectLst>
                <a:latin typeface="Arial" charset="0"/>
              </a:rPr>
              <a:t> </a:t>
            </a:r>
            <a:r>
              <a:rPr lang="en-US" sz="3200" b="1" dirty="0" err="1" smtClean="0">
                <a:solidFill>
                  <a:srgbClr val="FF0000"/>
                </a:solidFill>
                <a:effectLst>
                  <a:outerShdw blurRad="38100" dist="38100" dir="2700000" algn="tl">
                    <a:srgbClr val="000000">
                      <a:alpha val="43137"/>
                    </a:srgbClr>
                  </a:outerShdw>
                </a:effectLst>
                <a:latin typeface="Arial" charset="0"/>
              </a:rPr>
              <a:t>hướng</a:t>
            </a:r>
            <a:r>
              <a:rPr lang="en-US" sz="3200" b="1" dirty="0" smtClean="0">
                <a:solidFill>
                  <a:srgbClr val="FF0000"/>
                </a:solidFill>
                <a:effectLst>
                  <a:outerShdw blurRad="38100" dist="38100" dir="2700000" algn="tl">
                    <a:srgbClr val="000000">
                      <a:alpha val="43137"/>
                    </a:srgbClr>
                  </a:outerShdw>
                </a:effectLst>
                <a:latin typeface="Arial" charset="0"/>
              </a:rPr>
              <a:t> </a:t>
            </a:r>
            <a:r>
              <a:rPr lang="en-US" sz="3200" b="1" dirty="0" err="1" smtClean="0">
                <a:solidFill>
                  <a:srgbClr val="FF0000"/>
                </a:solidFill>
                <a:effectLst>
                  <a:outerShdw blurRad="38100" dist="38100" dir="2700000" algn="tl">
                    <a:srgbClr val="000000">
                      <a:alpha val="43137"/>
                    </a:srgbClr>
                  </a:outerShdw>
                </a:effectLst>
                <a:latin typeface="Arial" charset="0"/>
              </a:rPr>
              <a:t>dẫn</a:t>
            </a:r>
            <a:r>
              <a:rPr lang="en-US" sz="3200" b="1" dirty="0" smtClean="0">
                <a:solidFill>
                  <a:srgbClr val="FF0000"/>
                </a:solidFill>
                <a:effectLst>
                  <a:outerShdw blurRad="38100" dist="38100" dir="2700000" algn="tl">
                    <a:srgbClr val="000000">
                      <a:alpha val="43137"/>
                    </a:srgbClr>
                  </a:outerShdw>
                </a:effectLst>
                <a:latin typeface="Arial" charset="0"/>
              </a:rPr>
              <a:t> (2)</a:t>
            </a:r>
            <a:endParaRPr lang="en-US" sz="3200" b="1" dirty="0">
              <a:solidFill>
                <a:srgbClr val="FF0000"/>
              </a:solidFill>
              <a:effectLst>
                <a:outerShdw blurRad="38100" dist="38100" dir="2700000" algn="tl">
                  <a:srgbClr val="000000">
                    <a:alpha val="43137"/>
                  </a:srgbClr>
                </a:outerShdw>
              </a:effectLst>
              <a:latin typeface="Arial" charset="0"/>
            </a:endParaRPr>
          </a:p>
        </p:txBody>
      </p:sp>
      <p:sp>
        <p:nvSpPr>
          <p:cNvPr id="11267" name="TextBox 5"/>
          <p:cNvSpPr txBox="1">
            <a:spLocks noChangeArrowheads="1"/>
          </p:cNvSpPr>
          <p:nvPr/>
        </p:nvSpPr>
        <p:spPr bwMode="auto">
          <a:xfrm>
            <a:off x="533400" y="972504"/>
            <a:ext cx="8512175" cy="51521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457200" indent="-457200">
              <a:lnSpc>
                <a:spcPct val="130000"/>
              </a:lnSpc>
              <a:buFont typeface="Wingdings" pitchFamily="2" charset="2"/>
              <a:buChar char="§"/>
            </a:pPr>
            <a:r>
              <a:rPr lang="en-US" sz="2400" dirty="0" err="1" smtClean="0">
                <a:solidFill>
                  <a:schemeClr val="tx2"/>
                </a:solidFill>
              </a:rPr>
              <a:t>Hướng</a:t>
            </a:r>
            <a:r>
              <a:rPr lang="en-US" sz="2400" dirty="0" smtClean="0">
                <a:solidFill>
                  <a:schemeClr val="tx2"/>
                </a:solidFill>
              </a:rPr>
              <a:t> </a:t>
            </a:r>
            <a:r>
              <a:rPr lang="en-US" sz="2400" dirty="0" err="1" smtClean="0">
                <a:solidFill>
                  <a:schemeClr val="tx2"/>
                </a:solidFill>
              </a:rPr>
              <a:t>dẫn</a:t>
            </a:r>
            <a:r>
              <a:rPr lang="en-US" sz="2400" dirty="0" smtClean="0">
                <a:solidFill>
                  <a:schemeClr val="tx2"/>
                </a:solidFill>
              </a:rPr>
              <a:t> </a:t>
            </a:r>
            <a:r>
              <a:rPr lang="en-US" sz="2400" dirty="0" err="1" smtClean="0">
                <a:solidFill>
                  <a:schemeClr val="tx2"/>
                </a:solidFill>
              </a:rPr>
              <a:t>thạc</a:t>
            </a:r>
            <a:r>
              <a:rPr lang="en-US" sz="2400" dirty="0" smtClean="0">
                <a:solidFill>
                  <a:schemeClr val="tx2"/>
                </a:solidFill>
              </a:rPr>
              <a:t> </a:t>
            </a:r>
            <a:r>
              <a:rPr lang="en-US" sz="2400" dirty="0" err="1" smtClean="0">
                <a:solidFill>
                  <a:schemeClr val="tx2"/>
                </a:solidFill>
              </a:rPr>
              <a:t>sĩ</a:t>
            </a:r>
            <a:r>
              <a:rPr lang="en-US" sz="2400" dirty="0" smtClean="0">
                <a:solidFill>
                  <a:schemeClr val="tx2"/>
                </a:solidFill>
              </a:rPr>
              <a:t> </a:t>
            </a:r>
            <a:r>
              <a:rPr lang="en-US" sz="2400" dirty="0" err="1" smtClean="0">
                <a:solidFill>
                  <a:schemeClr val="tx2"/>
                </a:solidFill>
              </a:rPr>
              <a:t>và</a:t>
            </a:r>
            <a:r>
              <a:rPr lang="en-US" sz="2400" dirty="0" smtClean="0">
                <a:solidFill>
                  <a:schemeClr val="tx2"/>
                </a:solidFill>
              </a:rPr>
              <a:t> BSNT</a:t>
            </a:r>
          </a:p>
          <a:p>
            <a:pPr marL="1200150" lvl="1" indent="-457200">
              <a:lnSpc>
                <a:spcPct val="130000"/>
              </a:lnSpc>
              <a:buFont typeface="Wingdings" pitchFamily="2" charset="2"/>
              <a:buChar char="ü"/>
            </a:pPr>
            <a:r>
              <a:rPr lang="en-US" sz="2400" dirty="0" smtClean="0">
                <a:solidFill>
                  <a:schemeClr val="tx2"/>
                </a:solidFill>
              </a:rPr>
              <a:t>GS: 07 HV</a:t>
            </a:r>
          </a:p>
          <a:p>
            <a:pPr marL="1200150" lvl="1" indent="-457200">
              <a:lnSpc>
                <a:spcPct val="130000"/>
              </a:lnSpc>
              <a:buFont typeface="Wingdings" pitchFamily="2" charset="2"/>
              <a:buChar char="ü"/>
            </a:pPr>
            <a:r>
              <a:rPr lang="en-US" sz="2400" dirty="0" smtClean="0">
                <a:solidFill>
                  <a:schemeClr val="tx2"/>
                </a:solidFill>
              </a:rPr>
              <a:t>PGS: 05 HV</a:t>
            </a:r>
          </a:p>
          <a:p>
            <a:pPr marL="1200150" lvl="1" indent="-457200">
              <a:lnSpc>
                <a:spcPct val="130000"/>
              </a:lnSpc>
              <a:buFont typeface="Wingdings" pitchFamily="2" charset="2"/>
              <a:buChar char="ü"/>
            </a:pPr>
            <a:r>
              <a:rPr lang="en-US" sz="2400" dirty="0" smtClean="0">
                <a:solidFill>
                  <a:schemeClr val="tx2"/>
                </a:solidFill>
              </a:rPr>
              <a:t>TS (</a:t>
            </a:r>
            <a:r>
              <a:rPr lang="en-US" sz="2400" dirty="0" err="1" smtClean="0">
                <a:solidFill>
                  <a:schemeClr val="tx2"/>
                </a:solidFill>
              </a:rPr>
              <a:t>từ</a:t>
            </a:r>
            <a:r>
              <a:rPr lang="en-US" sz="2400" dirty="0" smtClean="0">
                <a:solidFill>
                  <a:schemeClr val="tx2"/>
                </a:solidFill>
              </a:rPr>
              <a:t> 01 </a:t>
            </a:r>
            <a:r>
              <a:rPr lang="en-US" sz="2400" dirty="0" err="1" smtClean="0">
                <a:solidFill>
                  <a:schemeClr val="tx2"/>
                </a:solidFill>
              </a:rPr>
              <a:t>năm</a:t>
            </a:r>
            <a:r>
              <a:rPr lang="en-US" sz="2400" dirty="0" smtClean="0">
                <a:solidFill>
                  <a:schemeClr val="tx2"/>
                </a:solidFill>
              </a:rPr>
              <a:t> </a:t>
            </a:r>
            <a:r>
              <a:rPr lang="en-US" sz="2400" dirty="0" err="1" smtClean="0">
                <a:solidFill>
                  <a:schemeClr val="tx2"/>
                </a:solidFill>
              </a:rPr>
              <a:t>trở</a:t>
            </a:r>
            <a:r>
              <a:rPr lang="en-US" sz="2400" dirty="0" smtClean="0">
                <a:solidFill>
                  <a:schemeClr val="tx2"/>
                </a:solidFill>
              </a:rPr>
              <a:t> </a:t>
            </a:r>
            <a:r>
              <a:rPr lang="en-US" sz="2400" dirty="0" err="1" smtClean="0">
                <a:solidFill>
                  <a:schemeClr val="tx2"/>
                </a:solidFill>
              </a:rPr>
              <a:t>lên</a:t>
            </a:r>
            <a:r>
              <a:rPr lang="en-US" sz="2400" dirty="0" smtClean="0">
                <a:solidFill>
                  <a:schemeClr val="tx2"/>
                </a:solidFill>
              </a:rPr>
              <a:t>): 03 HV</a:t>
            </a:r>
            <a:endParaRPr lang="vi-VN" sz="2400" dirty="0">
              <a:solidFill>
                <a:schemeClr val="tx2"/>
              </a:solidFill>
            </a:endParaRPr>
          </a:p>
          <a:p>
            <a:pPr marL="457200" indent="-457200">
              <a:lnSpc>
                <a:spcPct val="130000"/>
              </a:lnSpc>
              <a:buFont typeface="Wingdings" pitchFamily="2" charset="2"/>
              <a:buChar char="§"/>
            </a:pPr>
            <a:r>
              <a:rPr lang="en-US" sz="2400" dirty="0" err="1">
                <a:solidFill>
                  <a:schemeClr val="tx2"/>
                </a:solidFill>
              </a:rPr>
              <a:t>Hướng</a:t>
            </a:r>
            <a:r>
              <a:rPr lang="en-US" sz="2400" dirty="0">
                <a:solidFill>
                  <a:schemeClr val="tx2"/>
                </a:solidFill>
              </a:rPr>
              <a:t> </a:t>
            </a:r>
            <a:r>
              <a:rPr lang="en-US" sz="2400" dirty="0" err="1">
                <a:solidFill>
                  <a:schemeClr val="tx2"/>
                </a:solidFill>
              </a:rPr>
              <a:t>dẫn</a:t>
            </a:r>
            <a:r>
              <a:rPr lang="en-US" sz="2400" dirty="0">
                <a:solidFill>
                  <a:schemeClr val="tx2"/>
                </a:solidFill>
              </a:rPr>
              <a:t> </a:t>
            </a:r>
            <a:r>
              <a:rPr lang="en-US" sz="2400" dirty="0" smtClean="0">
                <a:solidFill>
                  <a:schemeClr val="tx2"/>
                </a:solidFill>
              </a:rPr>
              <a:t>CKII</a:t>
            </a:r>
            <a:endParaRPr lang="en-US" sz="2400" dirty="0">
              <a:solidFill>
                <a:schemeClr val="tx2"/>
              </a:solidFill>
            </a:endParaRPr>
          </a:p>
          <a:p>
            <a:pPr marL="1200150" lvl="1" indent="-457200">
              <a:lnSpc>
                <a:spcPct val="130000"/>
              </a:lnSpc>
              <a:buFont typeface="Wingdings" pitchFamily="2" charset="2"/>
              <a:buChar char="ü"/>
            </a:pPr>
            <a:r>
              <a:rPr lang="en-US" sz="2400" dirty="0">
                <a:solidFill>
                  <a:schemeClr val="tx2"/>
                </a:solidFill>
              </a:rPr>
              <a:t>GS: </a:t>
            </a:r>
            <a:r>
              <a:rPr lang="en-US" sz="2400" dirty="0" smtClean="0">
                <a:solidFill>
                  <a:schemeClr val="tx2"/>
                </a:solidFill>
              </a:rPr>
              <a:t>05 </a:t>
            </a:r>
            <a:r>
              <a:rPr lang="en-US" sz="2400" dirty="0">
                <a:solidFill>
                  <a:schemeClr val="tx2"/>
                </a:solidFill>
              </a:rPr>
              <a:t>HV</a:t>
            </a:r>
          </a:p>
          <a:p>
            <a:pPr marL="1200150" lvl="1" indent="-457200">
              <a:lnSpc>
                <a:spcPct val="130000"/>
              </a:lnSpc>
              <a:buFont typeface="Wingdings" pitchFamily="2" charset="2"/>
              <a:buChar char="ü"/>
            </a:pPr>
            <a:r>
              <a:rPr lang="en-US" sz="2400" dirty="0">
                <a:solidFill>
                  <a:schemeClr val="tx2"/>
                </a:solidFill>
              </a:rPr>
              <a:t>PGS: </a:t>
            </a:r>
            <a:r>
              <a:rPr lang="en-US" sz="2400" dirty="0" smtClean="0">
                <a:solidFill>
                  <a:schemeClr val="tx2"/>
                </a:solidFill>
              </a:rPr>
              <a:t>04 </a:t>
            </a:r>
            <a:r>
              <a:rPr lang="en-US" sz="2400" dirty="0">
                <a:solidFill>
                  <a:schemeClr val="tx2"/>
                </a:solidFill>
              </a:rPr>
              <a:t>HV</a:t>
            </a:r>
          </a:p>
          <a:p>
            <a:pPr marL="1200150" lvl="1" indent="-457200">
              <a:lnSpc>
                <a:spcPct val="130000"/>
              </a:lnSpc>
              <a:buFont typeface="Wingdings" pitchFamily="2" charset="2"/>
              <a:buChar char="ü"/>
            </a:pPr>
            <a:r>
              <a:rPr lang="en-US" sz="2400" dirty="0" smtClean="0">
                <a:solidFill>
                  <a:schemeClr val="tx2"/>
                </a:solidFill>
              </a:rPr>
              <a:t>TS </a:t>
            </a:r>
            <a:r>
              <a:rPr lang="en-US" sz="2400" dirty="0" err="1" smtClean="0">
                <a:solidFill>
                  <a:schemeClr val="tx2"/>
                </a:solidFill>
              </a:rPr>
              <a:t>và</a:t>
            </a:r>
            <a:r>
              <a:rPr lang="en-US" sz="2400" dirty="0" smtClean="0">
                <a:solidFill>
                  <a:schemeClr val="tx2"/>
                </a:solidFill>
              </a:rPr>
              <a:t> </a:t>
            </a:r>
            <a:r>
              <a:rPr lang="en-US" sz="2400" dirty="0" err="1" smtClean="0">
                <a:solidFill>
                  <a:schemeClr val="tx2"/>
                </a:solidFill>
              </a:rPr>
              <a:t>có</a:t>
            </a:r>
            <a:r>
              <a:rPr lang="en-US" sz="2400" dirty="0" smtClean="0">
                <a:solidFill>
                  <a:schemeClr val="tx2"/>
                </a:solidFill>
              </a:rPr>
              <a:t> </a:t>
            </a:r>
            <a:r>
              <a:rPr lang="en-US" sz="2400" dirty="0" err="1" smtClean="0">
                <a:solidFill>
                  <a:schemeClr val="tx2"/>
                </a:solidFill>
              </a:rPr>
              <a:t>bằng</a:t>
            </a:r>
            <a:r>
              <a:rPr lang="en-US" sz="2400" dirty="0" smtClean="0">
                <a:solidFill>
                  <a:schemeClr val="tx2"/>
                </a:solidFill>
              </a:rPr>
              <a:t> CKII: </a:t>
            </a:r>
            <a:r>
              <a:rPr lang="en-US" sz="2400" dirty="0">
                <a:solidFill>
                  <a:schemeClr val="tx2"/>
                </a:solidFill>
              </a:rPr>
              <a:t>03 HV</a:t>
            </a:r>
            <a:endParaRPr lang="vi-VN" sz="2400" dirty="0">
              <a:solidFill>
                <a:schemeClr val="tx2"/>
              </a:solidFill>
            </a:endParaRPr>
          </a:p>
          <a:p>
            <a:pPr marL="1200150" lvl="1" indent="-457200">
              <a:lnSpc>
                <a:spcPct val="130000"/>
              </a:lnSpc>
              <a:buFont typeface="Wingdings" pitchFamily="2" charset="2"/>
              <a:buChar char="ü"/>
            </a:pPr>
            <a:r>
              <a:rPr lang="en-US" sz="2400" dirty="0">
                <a:solidFill>
                  <a:schemeClr val="tx2"/>
                </a:solidFill>
              </a:rPr>
              <a:t>TS </a:t>
            </a:r>
            <a:r>
              <a:rPr lang="en-US" sz="2400" dirty="0" err="1" smtClean="0">
                <a:solidFill>
                  <a:schemeClr val="tx2"/>
                </a:solidFill>
              </a:rPr>
              <a:t>sau</a:t>
            </a:r>
            <a:r>
              <a:rPr lang="en-US" sz="2400" dirty="0" smtClean="0">
                <a:solidFill>
                  <a:schemeClr val="tx2"/>
                </a:solidFill>
              </a:rPr>
              <a:t> 5 </a:t>
            </a:r>
            <a:r>
              <a:rPr lang="en-US" sz="2400" dirty="0" err="1" smtClean="0">
                <a:solidFill>
                  <a:schemeClr val="tx2"/>
                </a:solidFill>
              </a:rPr>
              <a:t>năm</a:t>
            </a:r>
            <a:r>
              <a:rPr lang="en-US" sz="2400" dirty="0" smtClean="0">
                <a:solidFill>
                  <a:schemeClr val="tx2"/>
                </a:solidFill>
              </a:rPr>
              <a:t>: </a:t>
            </a:r>
            <a:r>
              <a:rPr lang="en-US" sz="2400" dirty="0">
                <a:solidFill>
                  <a:schemeClr val="tx2"/>
                </a:solidFill>
              </a:rPr>
              <a:t>03 HV</a:t>
            </a:r>
            <a:endParaRPr lang="vi-VN" sz="2400" dirty="0">
              <a:solidFill>
                <a:schemeClr val="tx2"/>
              </a:solidFill>
            </a:endParaRPr>
          </a:p>
          <a:p>
            <a:pPr marL="457200" indent="-457200">
              <a:buFont typeface="Wingdings" pitchFamily="2" charset="2"/>
              <a:buChar char="§"/>
            </a:pPr>
            <a:endParaRPr lang="vi-VN" sz="2400" dirty="0">
              <a:solidFill>
                <a:schemeClr val="tx2"/>
              </a:solidFill>
            </a:endParaRPr>
          </a:p>
          <a:p>
            <a:pPr marL="342900" indent="-342900">
              <a:buFont typeface="Arial" pitchFamily="34" charset="0"/>
              <a:buChar char="•"/>
            </a:pPr>
            <a:endParaRPr lang="pt-BR" sz="2400" dirty="0" smtClean="0">
              <a:solidFill>
                <a:srgbClr val="0070C0"/>
              </a:solidFill>
            </a:endParaRPr>
          </a:p>
        </p:txBody>
      </p:sp>
      <p:pic>
        <p:nvPicPr>
          <p:cNvPr id="1126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164" y="6248400"/>
            <a:ext cx="9174163"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8092801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4"/>
          <p:cNvSpPr>
            <a:spLocks noGrp="1" noChangeArrowheads="1"/>
          </p:cNvSpPr>
          <p:nvPr>
            <p:ph type="title"/>
          </p:nvPr>
        </p:nvSpPr>
        <p:spPr>
          <a:xfrm>
            <a:off x="0" y="0"/>
            <a:ext cx="9144000" cy="1417638"/>
          </a:xfrm>
          <a:solidFill>
            <a:srgbClr val="0070C0"/>
          </a:solidFill>
          <a:ln w="25400">
            <a:solidFill>
              <a:srgbClr val="800000"/>
            </a:solidFill>
            <a:miter lim="800000"/>
            <a:headEnd/>
            <a:tailEnd/>
          </a:ln>
        </p:spPr>
        <p:txBody>
          <a:bodyPr/>
          <a:lstStyle/>
          <a:p>
            <a:r>
              <a:rPr lang="en-US" sz="2800" b="1" smtClean="0">
                <a:solidFill>
                  <a:schemeClr val="bg1"/>
                </a:solidFill>
                <a:latin typeface="Arial" charset="0"/>
              </a:rPr>
              <a:t/>
            </a:r>
            <a:br>
              <a:rPr lang="en-US" sz="2800" b="1" smtClean="0">
                <a:solidFill>
                  <a:schemeClr val="bg1"/>
                </a:solidFill>
                <a:latin typeface="Arial" charset="0"/>
              </a:rPr>
            </a:br>
            <a:r>
              <a:rPr lang="en-US" sz="2800" b="1" smtClean="0">
                <a:solidFill>
                  <a:schemeClr val="bg1"/>
                </a:solidFill>
                <a:latin typeface="Arial" charset="0"/>
              </a:rPr>
              <a:t>XIN CÁM ƠN</a:t>
            </a:r>
          </a:p>
        </p:txBody>
      </p:sp>
      <p:pic>
        <p:nvPicPr>
          <p:cNvPr id="1843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076950"/>
            <a:ext cx="9144000" cy="781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36" name="Content Placeholder 1"/>
          <p:cNvSpPr>
            <a:spLocks noGrp="1"/>
          </p:cNvSpPr>
          <p:nvPr>
            <p:ph sz="half" idx="1"/>
          </p:nvPr>
        </p:nvSpPr>
        <p:spPr/>
        <p:txBody>
          <a:bodyPr/>
          <a:lstStyle/>
          <a:p>
            <a:endParaRPr lang="en-US" smtClean="0"/>
          </a:p>
        </p:txBody>
      </p:sp>
      <p:sp>
        <p:nvSpPr>
          <p:cNvPr id="18437" name="Content Placeholder 2"/>
          <p:cNvSpPr>
            <a:spLocks noGrp="1"/>
          </p:cNvSpPr>
          <p:nvPr>
            <p:ph sz="half" idx="2"/>
          </p:nvPr>
        </p:nvSpPr>
        <p:spPr/>
        <p:txBody>
          <a:bodyPr/>
          <a:lstStyle/>
          <a:p>
            <a:endParaRPr lang="en-US" smtClean="0"/>
          </a:p>
        </p:txBody>
      </p:sp>
      <p:pic>
        <p:nvPicPr>
          <p:cNvPr id="18438" name="Picture 7" descr="DSC_9419"/>
          <p:cNvPicPr>
            <a:picLocks noGrp="1"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863" y="1931988"/>
            <a:ext cx="4495800" cy="3630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39" name="Picture 8" descr="DSC_9442"/>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05338" y="1931988"/>
            <a:ext cx="4495800" cy="3630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666336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Điều</a:t>
            </a:r>
            <a:r>
              <a:rPr lang="en-US" dirty="0" smtClean="0"/>
              <a:t> </a:t>
            </a:r>
            <a:r>
              <a:rPr lang="en-US" dirty="0" err="1" smtClean="0"/>
              <a:t>kiện</a:t>
            </a:r>
            <a:r>
              <a:rPr lang="en-US" dirty="0" smtClean="0"/>
              <a:t> </a:t>
            </a:r>
            <a:r>
              <a:rPr lang="en-US" dirty="0" err="1" smtClean="0"/>
              <a:t>được</a:t>
            </a:r>
            <a:r>
              <a:rPr lang="en-US" dirty="0" smtClean="0"/>
              <a:t> </a:t>
            </a:r>
            <a:r>
              <a:rPr lang="en-US" dirty="0" err="1" smtClean="0"/>
              <a:t>thông</a:t>
            </a:r>
            <a:r>
              <a:rPr lang="en-US" dirty="0" smtClean="0"/>
              <a:t> qua</a:t>
            </a:r>
            <a:endParaRPr lang="en-US" dirty="0"/>
          </a:p>
        </p:txBody>
      </p:sp>
      <p:sp>
        <p:nvSpPr>
          <p:cNvPr id="3" name="Content Placeholder 2"/>
          <p:cNvSpPr>
            <a:spLocks noGrp="1"/>
          </p:cNvSpPr>
          <p:nvPr>
            <p:ph idx="1"/>
          </p:nvPr>
        </p:nvSpPr>
        <p:spPr/>
        <p:txBody>
          <a:bodyPr>
            <a:normAutofit/>
          </a:bodyPr>
          <a:lstStyle/>
          <a:p>
            <a:pPr marL="463550" indent="-463550" algn="just">
              <a:lnSpc>
                <a:spcPct val="120000"/>
              </a:lnSpc>
              <a:tabLst>
                <a:tab pos="463550" algn="l"/>
              </a:tabLst>
            </a:pPr>
            <a:r>
              <a:rPr lang="nl-NL" sz="2400" dirty="0" smtClean="0">
                <a:solidFill>
                  <a:srgbClr val="000099"/>
                </a:solidFill>
                <a:latin typeface="Arial" charset="0"/>
              </a:rPr>
              <a:t>Hoàn thành học phí theo quy định. </a:t>
            </a:r>
          </a:p>
          <a:p>
            <a:pPr marL="463550" indent="-463550" algn="just">
              <a:lnSpc>
                <a:spcPct val="120000"/>
              </a:lnSpc>
              <a:tabLst>
                <a:tab pos="463550" algn="l"/>
              </a:tabLst>
            </a:pPr>
            <a:r>
              <a:rPr lang="nl-NL" sz="2400" dirty="0" smtClean="0">
                <a:solidFill>
                  <a:srgbClr val="000099"/>
                </a:solidFill>
                <a:latin typeface="Arial" charset="0"/>
              </a:rPr>
              <a:t>Đang trong </a:t>
            </a:r>
            <a:r>
              <a:rPr lang="nl-NL" sz="2400" dirty="0">
                <a:solidFill>
                  <a:srgbClr val="000099"/>
                </a:solidFill>
                <a:latin typeface="Arial" charset="0"/>
              </a:rPr>
              <a:t>quá trình học tập tại nhà trường.</a:t>
            </a:r>
            <a:endParaRPr lang="en-US" sz="2400" dirty="0">
              <a:solidFill>
                <a:srgbClr val="000099"/>
              </a:solidFill>
              <a:latin typeface="Arial" charset="0"/>
            </a:endParaRPr>
          </a:p>
          <a:p>
            <a:pPr marL="463550" lvl="0" indent="-463550" algn="just">
              <a:lnSpc>
                <a:spcPct val="120000"/>
              </a:lnSpc>
              <a:tabLst>
                <a:tab pos="463550" algn="l"/>
              </a:tabLst>
            </a:pPr>
            <a:r>
              <a:rPr lang="nl-NL" sz="2400" dirty="0" smtClean="0">
                <a:solidFill>
                  <a:srgbClr val="000099"/>
                </a:solidFill>
                <a:latin typeface="Arial" charset="0"/>
              </a:rPr>
              <a:t>Không vi phạm các hình thức kỷ luật từ cảnh cáo trở lên.</a:t>
            </a:r>
          </a:p>
          <a:p>
            <a:pPr marL="463550" lvl="0" indent="-463550" algn="just">
              <a:lnSpc>
                <a:spcPct val="120000"/>
              </a:lnSpc>
              <a:tabLst>
                <a:tab pos="463550" algn="l"/>
              </a:tabLst>
            </a:pPr>
            <a:r>
              <a:rPr lang="nl-NL" sz="2400" dirty="0" smtClean="0">
                <a:solidFill>
                  <a:srgbClr val="000099"/>
                </a:solidFill>
                <a:latin typeface="Arial" charset="0"/>
              </a:rPr>
              <a:t>Đã có đề tài hoặc được V/K/BM giao đề tài và dự kiến giáo viên hướng dẫn.</a:t>
            </a:r>
          </a:p>
          <a:p>
            <a:pPr marL="463550" indent="-463550">
              <a:buFont typeface="Arial" charset="0"/>
              <a:buNone/>
            </a:pPr>
            <a:endParaRPr lang="en-US" dirty="0" smtClean="0">
              <a:solidFill>
                <a:srgbClr val="000099"/>
              </a:solidFill>
              <a:latin typeface="Arial" charset="0"/>
            </a:endParaRPr>
          </a:p>
          <a:p>
            <a:pPr>
              <a:buNone/>
            </a:pPr>
            <a:endParaRPr lang="en-US" dirty="0" smtClean="0"/>
          </a:p>
          <a:p>
            <a:endParaRPr lang="en-US" dirty="0"/>
          </a:p>
        </p:txBody>
      </p:sp>
    </p:spTree>
    <p:extLst>
      <p:ext uri="{BB962C8B-B14F-4D97-AF65-F5344CB8AC3E}">
        <p14:creationId xmlns:p14="http://schemas.microsoft.com/office/powerpoint/2010/main" val="10514642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Yêu</a:t>
            </a:r>
            <a:r>
              <a:rPr lang="en-US" dirty="0" smtClean="0"/>
              <a:t> </a:t>
            </a:r>
            <a:r>
              <a:rPr lang="en-US" dirty="0" err="1" smtClean="0"/>
              <a:t>cầu</a:t>
            </a:r>
            <a:r>
              <a:rPr lang="en-US" dirty="0" smtClean="0"/>
              <a:t> </a:t>
            </a:r>
            <a:r>
              <a:rPr lang="en-US" dirty="0" err="1" smtClean="0"/>
              <a:t>của</a:t>
            </a:r>
            <a:r>
              <a:rPr lang="en-US" dirty="0" smtClean="0"/>
              <a:t> </a:t>
            </a:r>
            <a:r>
              <a:rPr lang="en-US" dirty="0" err="1" smtClean="0"/>
              <a:t>đề</a:t>
            </a:r>
            <a:r>
              <a:rPr lang="en-US" dirty="0" smtClean="0"/>
              <a:t> </a:t>
            </a:r>
            <a:r>
              <a:rPr lang="en-US" dirty="0" err="1" smtClean="0"/>
              <a:t>cương</a:t>
            </a:r>
            <a:r>
              <a:rPr lang="en-US" dirty="0" smtClean="0"/>
              <a:t> (1)</a:t>
            </a:r>
            <a:endParaRPr lang="en-US" dirty="0"/>
          </a:p>
        </p:txBody>
      </p:sp>
      <p:sp>
        <p:nvSpPr>
          <p:cNvPr id="3" name="Content Placeholder 2"/>
          <p:cNvSpPr>
            <a:spLocks noGrp="1"/>
          </p:cNvSpPr>
          <p:nvPr>
            <p:ph idx="1"/>
          </p:nvPr>
        </p:nvSpPr>
        <p:spPr/>
        <p:txBody>
          <a:bodyPr>
            <a:normAutofit/>
          </a:bodyPr>
          <a:lstStyle/>
          <a:p>
            <a:pPr marL="463550" indent="-463550">
              <a:buFont typeface="Arial" charset="0"/>
              <a:buNone/>
            </a:pPr>
            <a:r>
              <a:rPr lang="nl-NL" dirty="0" smtClean="0">
                <a:solidFill>
                  <a:srgbClr val="000099"/>
                </a:solidFill>
                <a:latin typeface="Arial" charset="0"/>
              </a:rPr>
              <a:t>Đầy đủ các phần bao gồm:</a:t>
            </a:r>
          </a:p>
          <a:p>
            <a:pPr marL="863600" lvl="1" indent="-463550" algn="just">
              <a:lnSpc>
                <a:spcPct val="120000"/>
              </a:lnSpc>
              <a:tabLst>
                <a:tab pos="463550" algn="l"/>
              </a:tabLst>
            </a:pPr>
            <a:r>
              <a:rPr lang="nl-NL" dirty="0" smtClean="0">
                <a:solidFill>
                  <a:srgbClr val="000099"/>
                </a:solidFill>
                <a:latin typeface="Arial" charset="0"/>
              </a:rPr>
              <a:t>Họ và tên học viên</a:t>
            </a:r>
            <a:endParaRPr lang="en-US" dirty="0" smtClean="0">
              <a:solidFill>
                <a:srgbClr val="000099"/>
              </a:solidFill>
              <a:latin typeface="Arial" charset="0"/>
            </a:endParaRPr>
          </a:p>
          <a:p>
            <a:pPr marL="863600" lvl="1" indent="-463550" algn="just">
              <a:lnSpc>
                <a:spcPct val="120000"/>
              </a:lnSpc>
              <a:tabLst>
                <a:tab pos="463550" algn="l"/>
              </a:tabLst>
            </a:pPr>
            <a:r>
              <a:rPr lang="nl-NL" dirty="0" smtClean="0">
                <a:solidFill>
                  <a:srgbClr val="000099"/>
                </a:solidFill>
                <a:latin typeface="Arial" charset="0"/>
              </a:rPr>
              <a:t>Cơ sở đào tạo</a:t>
            </a:r>
            <a:endParaRPr lang="en-US" dirty="0" smtClean="0">
              <a:solidFill>
                <a:srgbClr val="000099"/>
              </a:solidFill>
              <a:latin typeface="Arial" charset="0"/>
            </a:endParaRPr>
          </a:p>
          <a:p>
            <a:pPr marL="863600" lvl="1" indent="-463550" algn="just">
              <a:lnSpc>
                <a:spcPct val="120000"/>
              </a:lnSpc>
              <a:tabLst>
                <a:tab pos="463550" algn="l"/>
              </a:tabLst>
            </a:pPr>
            <a:r>
              <a:rPr lang="nl-NL" dirty="0" smtClean="0">
                <a:solidFill>
                  <a:srgbClr val="000099"/>
                </a:solidFill>
                <a:latin typeface="Arial" charset="0"/>
              </a:rPr>
              <a:t>Tên đề tài, chuyên ngành, mã số đào tạo</a:t>
            </a:r>
            <a:endParaRPr lang="en-US" dirty="0" smtClean="0">
              <a:solidFill>
                <a:srgbClr val="000099"/>
              </a:solidFill>
              <a:latin typeface="Arial" charset="0"/>
            </a:endParaRPr>
          </a:p>
          <a:p>
            <a:pPr marL="863600" lvl="1" indent="-463550" algn="just">
              <a:lnSpc>
                <a:spcPct val="120000"/>
              </a:lnSpc>
              <a:tabLst>
                <a:tab pos="463550" algn="l"/>
              </a:tabLst>
            </a:pPr>
            <a:r>
              <a:rPr lang="en-US" dirty="0" err="1" smtClean="0">
                <a:solidFill>
                  <a:srgbClr val="000099"/>
                </a:solidFill>
                <a:latin typeface="Arial" charset="0"/>
              </a:rPr>
              <a:t>Đặt</a:t>
            </a:r>
            <a:r>
              <a:rPr lang="en-US" dirty="0" smtClean="0">
                <a:solidFill>
                  <a:srgbClr val="000099"/>
                </a:solidFill>
                <a:latin typeface="Arial" charset="0"/>
              </a:rPr>
              <a:t> </a:t>
            </a:r>
            <a:r>
              <a:rPr lang="en-US" dirty="0" err="1" smtClean="0">
                <a:solidFill>
                  <a:srgbClr val="000099"/>
                </a:solidFill>
                <a:latin typeface="Arial" charset="0"/>
              </a:rPr>
              <a:t>vấn</a:t>
            </a:r>
            <a:r>
              <a:rPr lang="en-US" dirty="0" smtClean="0">
                <a:solidFill>
                  <a:srgbClr val="000099"/>
                </a:solidFill>
                <a:latin typeface="Arial" charset="0"/>
              </a:rPr>
              <a:t> </a:t>
            </a:r>
            <a:r>
              <a:rPr lang="en-US" dirty="0" err="1" smtClean="0">
                <a:solidFill>
                  <a:srgbClr val="000099"/>
                </a:solidFill>
                <a:latin typeface="Arial" charset="0"/>
              </a:rPr>
              <a:t>đề</a:t>
            </a:r>
            <a:endParaRPr lang="en-US" dirty="0" smtClean="0">
              <a:solidFill>
                <a:srgbClr val="000099"/>
              </a:solidFill>
              <a:latin typeface="Arial" charset="0"/>
            </a:endParaRPr>
          </a:p>
          <a:p>
            <a:pPr marL="863600" lvl="1" indent="-463550" algn="just">
              <a:lnSpc>
                <a:spcPct val="120000"/>
              </a:lnSpc>
              <a:tabLst>
                <a:tab pos="463550" algn="l"/>
              </a:tabLst>
            </a:pPr>
            <a:r>
              <a:rPr lang="nl-NL" dirty="0" smtClean="0">
                <a:solidFill>
                  <a:srgbClr val="000099"/>
                </a:solidFill>
                <a:latin typeface="Arial" charset="0"/>
              </a:rPr>
              <a:t>Mục đích của đề tài (các kết quả cần đạt được)</a:t>
            </a:r>
          </a:p>
          <a:p>
            <a:pPr marL="863600" lvl="1" indent="-463550" algn="just">
              <a:lnSpc>
                <a:spcPct val="150000"/>
              </a:lnSpc>
              <a:tabLst>
                <a:tab pos="463550" algn="l"/>
              </a:tabLst>
            </a:pPr>
            <a:r>
              <a:rPr lang="nl-NL" dirty="0">
                <a:solidFill>
                  <a:srgbClr val="000099"/>
                </a:solidFill>
                <a:latin typeface="Arial" charset="0"/>
              </a:rPr>
              <a:t>Đối tượng và Phương pháp nghiên cứu.</a:t>
            </a:r>
            <a:endParaRPr lang="en-US" dirty="0">
              <a:solidFill>
                <a:srgbClr val="000099"/>
              </a:solidFill>
              <a:latin typeface="Arial" charset="0"/>
            </a:endParaRPr>
          </a:p>
          <a:p>
            <a:pPr marL="863600" lvl="1" indent="-463550" algn="just">
              <a:lnSpc>
                <a:spcPct val="150000"/>
              </a:lnSpc>
              <a:tabLst>
                <a:tab pos="463550" algn="l"/>
              </a:tabLst>
            </a:pPr>
            <a:r>
              <a:rPr lang="nl-NL" dirty="0">
                <a:solidFill>
                  <a:srgbClr val="000099"/>
                </a:solidFill>
                <a:latin typeface="Arial" charset="0"/>
              </a:rPr>
              <a:t>Dự kiến kết quả nghiên cứu.</a:t>
            </a:r>
            <a:endParaRPr lang="en-US" dirty="0">
              <a:solidFill>
                <a:srgbClr val="000099"/>
              </a:solidFill>
              <a:latin typeface="Arial" charset="0"/>
            </a:endParaRPr>
          </a:p>
          <a:p>
            <a:pPr marL="863600" lvl="1" indent="-463550" algn="just">
              <a:lnSpc>
                <a:spcPct val="120000"/>
              </a:lnSpc>
              <a:tabLst>
                <a:tab pos="463550" algn="l"/>
              </a:tabLst>
            </a:pPr>
            <a:endParaRPr lang="en-US" dirty="0" smtClean="0">
              <a:solidFill>
                <a:srgbClr val="000099"/>
              </a:solidFill>
              <a:latin typeface="Arial" charset="0"/>
            </a:endParaRPr>
          </a:p>
          <a:p>
            <a:pPr marL="463550" lvl="0" indent="-463550" algn="just">
              <a:lnSpc>
                <a:spcPct val="120000"/>
              </a:lnSpc>
              <a:tabLst>
                <a:tab pos="463550" algn="l"/>
              </a:tabLst>
            </a:pPr>
            <a:endParaRPr lang="en-US" dirty="0" smtClean="0">
              <a:solidFill>
                <a:srgbClr val="000099"/>
              </a:solidFill>
              <a:latin typeface="Arial" charset="0"/>
            </a:endParaRPr>
          </a:p>
          <a:p>
            <a:pPr>
              <a:buNone/>
            </a:pPr>
            <a:endParaRPr lang="en-US" dirty="0" smtClean="0"/>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Yêu</a:t>
            </a:r>
            <a:r>
              <a:rPr lang="en-US" dirty="0"/>
              <a:t> </a:t>
            </a:r>
            <a:r>
              <a:rPr lang="en-US" dirty="0" err="1"/>
              <a:t>cầu</a:t>
            </a:r>
            <a:r>
              <a:rPr lang="en-US" dirty="0"/>
              <a:t> </a:t>
            </a:r>
            <a:r>
              <a:rPr lang="en-US" dirty="0" err="1"/>
              <a:t>của</a:t>
            </a:r>
            <a:r>
              <a:rPr lang="en-US" dirty="0"/>
              <a:t> </a:t>
            </a:r>
            <a:r>
              <a:rPr lang="en-US" dirty="0" err="1"/>
              <a:t>đề</a:t>
            </a:r>
            <a:r>
              <a:rPr lang="en-US" dirty="0"/>
              <a:t> </a:t>
            </a:r>
            <a:r>
              <a:rPr lang="en-US" dirty="0" err="1"/>
              <a:t>cương</a:t>
            </a:r>
            <a:r>
              <a:rPr lang="en-US" dirty="0"/>
              <a:t> </a:t>
            </a:r>
            <a:r>
              <a:rPr lang="en-US" dirty="0" smtClean="0"/>
              <a:t>(2)</a:t>
            </a:r>
            <a:endParaRPr lang="en-US" dirty="0"/>
          </a:p>
        </p:txBody>
      </p:sp>
      <p:sp>
        <p:nvSpPr>
          <p:cNvPr id="3" name="Content Placeholder 2"/>
          <p:cNvSpPr>
            <a:spLocks noGrp="1"/>
          </p:cNvSpPr>
          <p:nvPr>
            <p:ph idx="1"/>
          </p:nvPr>
        </p:nvSpPr>
        <p:spPr/>
        <p:txBody>
          <a:bodyPr/>
          <a:lstStyle/>
          <a:p>
            <a:pPr marL="863600" lvl="1" indent="-463550" algn="just">
              <a:lnSpc>
                <a:spcPct val="150000"/>
              </a:lnSpc>
              <a:tabLst>
                <a:tab pos="463550" algn="l"/>
              </a:tabLst>
            </a:pPr>
            <a:r>
              <a:rPr lang="nl-NL" dirty="0" smtClean="0">
                <a:solidFill>
                  <a:srgbClr val="000099"/>
                </a:solidFill>
                <a:latin typeface="Arial" charset="0"/>
              </a:rPr>
              <a:t>Dự kiến bàn luận.</a:t>
            </a:r>
            <a:endParaRPr lang="en-US" dirty="0" smtClean="0">
              <a:solidFill>
                <a:srgbClr val="000099"/>
              </a:solidFill>
              <a:latin typeface="Arial" charset="0"/>
            </a:endParaRPr>
          </a:p>
          <a:p>
            <a:pPr marL="863600" lvl="1" indent="-463550" algn="just">
              <a:lnSpc>
                <a:spcPct val="150000"/>
              </a:lnSpc>
              <a:tabLst>
                <a:tab pos="463550" algn="l"/>
              </a:tabLst>
            </a:pPr>
            <a:r>
              <a:rPr lang="nl-NL" dirty="0" smtClean="0">
                <a:solidFill>
                  <a:srgbClr val="000099"/>
                </a:solidFill>
                <a:latin typeface="Arial" charset="0"/>
              </a:rPr>
              <a:t>Kế hoạch thực hiện (đề tài được thực hiện trong khoảng thời gian từ 6 tháng đến 1 năm).</a:t>
            </a:r>
            <a:endParaRPr lang="en-US" dirty="0" smtClean="0">
              <a:solidFill>
                <a:srgbClr val="000099"/>
              </a:solidFill>
              <a:latin typeface="Arial" charset="0"/>
            </a:endParaRPr>
          </a:p>
          <a:p>
            <a:pPr marL="863600" lvl="1" indent="-463550" algn="just">
              <a:lnSpc>
                <a:spcPct val="150000"/>
              </a:lnSpc>
              <a:tabLst>
                <a:tab pos="463550" algn="l"/>
              </a:tabLst>
            </a:pPr>
            <a:r>
              <a:rPr lang="nl-NL" dirty="0" smtClean="0">
                <a:solidFill>
                  <a:srgbClr val="000099"/>
                </a:solidFill>
                <a:latin typeface="Arial" charset="0"/>
              </a:rPr>
              <a:t>Kinh phí cho đề tài.</a:t>
            </a:r>
          </a:p>
          <a:p>
            <a:pPr marL="863600" lvl="1" indent="-463550" algn="just">
              <a:lnSpc>
                <a:spcPct val="150000"/>
              </a:lnSpc>
              <a:tabLst>
                <a:tab pos="463550" algn="l"/>
              </a:tabLst>
            </a:pPr>
            <a:r>
              <a:rPr lang="nl-NL" dirty="0" smtClean="0">
                <a:solidFill>
                  <a:srgbClr val="000099"/>
                </a:solidFill>
                <a:latin typeface="Arial" charset="0"/>
              </a:rPr>
              <a:t>Tài liệu tham khảo.</a:t>
            </a:r>
            <a:endParaRPr lang="en-US" dirty="0" smtClean="0">
              <a:solidFill>
                <a:srgbClr val="000099"/>
              </a:solidFill>
              <a:latin typeface="Arial" charset="0"/>
            </a:endParaRPr>
          </a:p>
          <a:p>
            <a:pPr marL="863600" lvl="1" indent="-463550" algn="just">
              <a:lnSpc>
                <a:spcPct val="150000"/>
              </a:lnSpc>
              <a:tabLst>
                <a:tab pos="463550" algn="l"/>
              </a:tabLst>
            </a:pPr>
            <a:r>
              <a:rPr lang="nl-NL" dirty="0" smtClean="0">
                <a:solidFill>
                  <a:srgbClr val="000099"/>
                </a:solidFill>
                <a:latin typeface="Arial" charset="0"/>
              </a:rPr>
              <a:t>Kiến nghị về người hướng dẫn.</a:t>
            </a:r>
            <a:endParaRPr lang="en-US" dirty="0" smtClean="0">
              <a:solidFill>
                <a:srgbClr val="000099"/>
              </a:solidFill>
              <a:latin typeface="Arial" charset="0"/>
            </a:endParaRP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Yêu</a:t>
            </a:r>
            <a:r>
              <a:rPr lang="en-US" dirty="0" smtClean="0"/>
              <a:t> </a:t>
            </a:r>
            <a:r>
              <a:rPr lang="en-US" dirty="0" err="1" smtClean="0"/>
              <a:t>cầu</a:t>
            </a:r>
            <a:r>
              <a:rPr lang="en-US" dirty="0" smtClean="0"/>
              <a:t> </a:t>
            </a:r>
            <a:r>
              <a:rPr lang="en-US" dirty="0" err="1" smtClean="0"/>
              <a:t>của</a:t>
            </a:r>
            <a:r>
              <a:rPr lang="en-US" dirty="0" smtClean="0"/>
              <a:t> </a:t>
            </a:r>
            <a:r>
              <a:rPr lang="en-US" dirty="0" err="1" smtClean="0"/>
              <a:t>đề</a:t>
            </a:r>
            <a:r>
              <a:rPr lang="en-US" dirty="0" smtClean="0"/>
              <a:t> </a:t>
            </a:r>
            <a:r>
              <a:rPr lang="en-US" dirty="0" err="1" smtClean="0"/>
              <a:t>cương</a:t>
            </a:r>
            <a:r>
              <a:rPr lang="en-US" dirty="0" smtClean="0"/>
              <a:t> (3)</a:t>
            </a:r>
            <a:endParaRPr lang="en-US" dirty="0"/>
          </a:p>
        </p:txBody>
      </p:sp>
      <p:sp>
        <p:nvSpPr>
          <p:cNvPr id="3" name="Content Placeholder 2"/>
          <p:cNvSpPr>
            <a:spLocks noGrp="1"/>
          </p:cNvSpPr>
          <p:nvPr>
            <p:ph idx="1"/>
          </p:nvPr>
        </p:nvSpPr>
        <p:spPr/>
        <p:txBody>
          <a:bodyPr>
            <a:normAutofit/>
          </a:bodyPr>
          <a:lstStyle/>
          <a:p>
            <a:pPr marL="463550" indent="-463550" algn="just">
              <a:tabLst>
                <a:tab pos="463550" algn="l"/>
              </a:tabLst>
            </a:pPr>
            <a:r>
              <a:rPr lang="nl-NL" smtClean="0">
                <a:solidFill>
                  <a:srgbClr val="000099"/>
                </a:solidFill>
                <a:latin typeface="Arial" charset="0"/>
              </a:rPr>
              <a:t>Đề cương không quá 25 trang khổ A4. cỡ chữ Times New Roman 13 hoặc 14, cách dòng 1,5 lines.</a:t>
            </a:r>
          </a:p>
          <a:p>
            <a:pPr marL="463550" indent="-463550" algn="just">
              <a:tabLst>
                <a:tab pos="463550" algn="l"/>
              </a:tabLst>
            </a:pPr>
            <a:r>
              <a:rPr lang="nl-NL" smtClean="0">
                <a:solidFill>
                  <a:srgbClr val="000099"/>
                </a:solidFill>
                <a:latin typeface="Arial" charset="0"/>
              </a:rPr>
              <a:t>Không nhận các đề cương không đáp ứng các yêu cầu kỹ thuật kể trên.</a:t>
            </a:r>
            <a:endParaRPr lang="en-US" smtClean="0">
              <a:solidFill>
                <a:srgbClr val="000099"/>
              </a:solidFill>
              <a:latin typeface="Arial" charset="0"/>
            </a:endParaRPr>
          </a:p>
          <a:p>
            <a:pPr marL="463550" indent="-463550" algn="just">
              <a:tabLst>
                <a:tab pos="463550" algn="l"/>
              </a:tabLst>
            </a:pPr>
            <a:endParaRPr lang="en-US" smtClean="0">
              <a:solidFill>
                <a:srgbClr val="000099"/>
              </a:solidFill>
              <a:latin typeface="Arial" charset="0"/>
            </a:endParaRPr>
          </a:p>
          <a:p>
            <a:pPr marL="463550" lvl="0" indent="-463550" algn="just">
              <a:lnSpc>
                <a:spcPct val="120000"/>
              </a:lnSpc>
              <a:tabLst>
                <a:tab pos="463550" algn="l"/>
              </a:tabLst>
            </a:pPr>
            <a:endParaRPr lang="en-US" smtClean="0">
              <a:solidFill>
                <a:srgbClr val="000099"/>
              </a:solidFill>
              <a:latin typeface="Arial" charset="0"/>
            </a:endParaRPr>
          </a:p>
          <a:p>
            <a:pPr>
              <a:buNone/>
            </a:pPr>
            <a:endParaRPr lang="en-US" smtClean="0"/>
          </a:p>
          <a:p>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5"/>
          <p:cNvSpPr>
            <a:spLocks noGrp="1"/>
          </p:cNvSpPr>
          <p:nvPr>
            <p:ph type="title" idx="4294967295"/>
          </p:nvPr>
        </p:nvSpPr>
        <p:spPr>
          <a:xfrm>
            <a:off x="381000" y="152400"/>
            <a:ext cx="3200400" cy="2443163"/>
          </a:xfrm>
        </p:spPr>
        <p:txBody>
          <a:bodyPr/>
          <a:lstStyle/>
          <a:p>
            <a:pPr eaLnBrk="1" hangingPunct="1">
              <a:defRPr/>
            </a:pPr>
            <a:r>
              <a:rPr lang="en-US" sz="2400" b="1" dirty="0" smtClean="0">
                <a:solidFill>
                  <a:schemeClr val="hlink"/>
                </a:solidFill>
                <a:effectLst>
                  <a:outerShdw blurRad="38100" dist="38100" dir="2700000" algn="tl">
                    <a:srgbClr val="000000">
                      <a:alpha val="43137"/>
                    </a:srgbClr>
                  </a:outerShdw>
                </a:effectLst>
                <a:latin typeface="Arial" charset="0"/>
              </a:rPr>
              <a:t>4. </a:t>
            </a:r>
            <a:r>
              <a:rPr lang="en-US" sz="2400" b="1" dirty="0" smtClean="0">
                <a:solidFill>
                  <a:schemeClr val="hlink"/>
                </a:solidFill>
                <a:effectLst>
                  <a:outerShdw blurRad="38100" dist="38100" dir="2700000" algn="tl">
                    <a:srgbClr val="000000">
                      <a:alpha val="43137"/>
                    </a:srgbClr>
                  </a:outerShdw>
                </a:effectLst>
                <a:latin typeface="Arial" charset="0"/>
              </a:rPr>
              <a:t>MỘT SỐ YÊU CẦU ĐỐI VỚI </a:t>
            </a:r>
            <a:br>
              <a:rPr lang="en-US" sz="2400" b="1" dirty="0" smtClean="0">
                <a:solidFill>
                  <a:schemeClr val="hlink"/>
                </a:solidFill>
                <a:effectLst>
                  <a:outerShdw blurRad="38100" dist="38100" dir="2700000" algn="tl">
                    <a:srgbClr val="000000">
                      <a:alpha val="43137"/>
                    </a:srgbClr>
                  </a:outerShdw>
                </a:effectLst>
                <a:latin typeface="Arial" charset="0"/>
              </a:rPr>
            </a:br>
            <a:r>
              <a:rPr lang="en-US" sz="2400" b="1" dirty="0" smtClean="0">
                <a:solidFill>
                  <a:schemeClr val="hlink"/>
                </a:solidFill>
                <a:effectLst>
                  <a:outerShdw blurRad="38100" dist="38100" dir="2700000" algn="tl">
                    <a:srgbClr val="000000">
                      <a:alpha val="43137"/>
                    </a:srgbClr>
                  </a:outerShdw>
                </a:effectLst>
                <a:latin typeface="Arial" charset="0"/>
              </a:rPr>
              <a:t>ĐỀ CƯƠNG (</a:t>
            </a:r>
            <a:r>
              <a:rPr lang="en-US" sz="2400" b="1" dirty="0" err="1" smtClean="0">
                <a:solidFill>
                  <a:schemeClr val="hlink"/>
                </a:solidFill>
                <a:effectLst>
                  <a:outerShdw blurRad="38100" dist="38100" dir="2700000" algn="tl">
                    <a:srgbClr val="000000">
                      <a:alpha val="43137"/>
                    </a:srgbClr>
                  </a:outerShdw>
                </a:effectLst>
                <a:latin typeface="Arial" charset="0"/>
              </a:rPr>
              <a:t>tiếp</a:t>
            </a:r>
            <a:r>
              <a:rPr lang="en-US" sz="2400" b="1" dirty="0" smtClean="0">
                <a:solidFill>
                  <a:schemeClr val="hlink"/>
                </a:solidFill>
                <a:effectLst>
                  <a:outerShdw blurRad="38100" dist="38100" dir="2700000" algn="tl">
                    <a:srgbClr val="000000">
                      <a:alpha val="43137"/>
                    </a:srgbClr>
                  </a:outerShdw>
                </a:effectLst>
                <a:latin typeface="Arial" charset="0"/>
              </a:rPr>
              <a:t>)</a:t>
            </a:r>
            <a:endParaRPr lang="en-US" sz="2400" b="1" dirty="0">
              <a:solidFill>
                <a:schemeClr val="hlink"/>
              </a:solidFill>
              <a:effectLst>
                <a:outerShdw blurRad="38100" dist="38100" dir="2700000" algn="tl">
                  <a:srgbClr val="000000">
                    <a:alpha val="43137"/>
                  </a:srgbClr>
                </a:outerShdw>
              </a:effectLst>
              <a:latin typeface="Arial" charset="0"/>
            </a:endParaRPr>
          </a:p>
        </p:txBody>
      </p:sp>
      <p:sp>
        <p:nvSpPr>
          <p:cNvPr id="14339" name="TextBox 5"/>
          <p:cNvSpPr txBox="1">
            <a:spLocks noChangeArrowheads="1"/>
          </p:cNvSpPr>
          <p:nvPr/>
        </p:nvSpPr>
        <p:spPr bwMode="auto">
          <a:xfrm>
            <a:off x="457200" y="3067050"/>
            <a:ext cx="312420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en-US" altLang="vi-VN" dirty="0" err="1">
                <a:solidFill>
                  <a:srgbClr val="FF0000"/>
                </a:solidFill>
              </a:rPr>
              <a:t>Phụ</a:t>
            </a:r>
            <a:r>
              <a:rPr lang="en-US" altLang="vi-VN" dirty="0">
                <a:solidFill>
                  <a:srgbClr val="FF0000"/>
                </a:solidFill>
              </a:rPr>
              <a:t> </a:t>
            </a:r>
            <a:r>
              <a:rPr lang="en-US" altLang="vi-VN" dirty="0" err="1">
                <a:solidFill>
                  <a:srgbClr val="FF0000"/>
                </a:solidFill>
              </a:rPr>
              <a:t>lục</a:t>
            </a:r>
            <a:r>
              <a:rPr lang="en-US" altLang="vi-VN" dirty="0">
                <a:solidFill>
                  <a:srgbClr val="FF0000"/>
                </a:solidFill>
              </a:rPr>
              <a:t> 1: </a:t>
            </a:r>
            <a:r>
              <a:rPr lang="en-US" altLang="vi-VN" dirty="0" err="1">
                <a:solidFill>
                  <a:srgbClr val="FF0000"/>
                </a:solidFill>
              </a:rPr>
              <a:t>Nội</a:t>
            </a:r>
            <a:r>
              <a:rPr lang="en-US" altLang="vi-VN" dirty="0">
                <a:solidFill>
                  <a:srgbClr val="FF0000"/>
                </a:solidFill>
              </a:rPr>
              <a:t> dung </a:t>
            </a:r>
            <a:r>
              <a:rPr lang="en-US" altLang="vi-VN" dirty="0" err="1">
                <a:solidFill>
                  <a:srgbClr val="FF0000"/>
                </a:solidFill>
              </a:rPr>
              <a:t>trên</a:t>
            </a:r>
            <a:r>
              <a:rPr lang="en-US" altLang="vi-VN" dirty="0">
                <a:solidFill>
                  <a:srgbClr val="FF0000"/>
                </a:solidFill>
              </a:rPr>
              <a:t> </a:t>
            </a:r>
            <a:r>
              <a:rPr lang="en-US" altLang="vi-VN" dirty="0" err="1">
                <a:solidFill>
                  <a:srgbClr val="FF0000"/>
                </a:solidFill>
              </a:rPr>
              <a:t>trang</a:t>
            </a:r>
            <a:r>
              <a:rPr lang="en-US" altLang="vi-VN" dirty="0">
                <a:solidFill>
                  <a:srgbClr val="FF0000"/>
                </a:solidFill>
              </a:rPr>
              <a:t> </a:t>
            </a:r>
            <a:r>
              <a:rPr lang="en-US" altLang="vi-VN" dirty="0" err="1" smtClean="0">
                <a:solidFill>
                  <a:srgbClr val="FF0000"/>
                </a:solidFill>
              </a:rPr>
              <a:t>bìa</a:t>
            </a:r>
            <a:endParaRPr lang="en-US" altLang="vi-VN" dirty="0">
              <a:solidFill>
                <a:srgbClr val="FF0000"/>
              </a:solidFill>
            </a:endParaRPr>
          </a:p>
          <a:p>
            <a:r>
              <a:rPr lang="en-US" altLang="vi-VN" dirty="0">
                <a:solidFill>
                  <a:srgbClr val="FF0000"/>
                </a:solidFill>
              </a:rPr>
              <a:t/>
            </a:r>
            <a:br>
              <a:rPr lang="en-US" altLang="vi-VN" dirty="0">
                <a:solidFill>
                  <a:srgbClr val="FF0000"/>
                </a:solidFill>
              </a:rPr>
            </a:br>
            <a:endParaRPr lang="en-US" altLang="vi-VN" dirty="0">
              <a:solidFill>
                <a:srgbClr val="FF0000"/>
              </a:solidFill>
            </a:endParaRPr>
          </a:p>
        </p:txBody>
      </p:sp>
      <p:graphicFrame>
        <p:nvGraphicFramePr>
          <p:cNvPr id="2" name="Table 1"/>
          <p:cNvGraphicFramePr>
            <a:graphicFrameLocks noGrp="1"/>
          </p:cNvGraphicFramePr>
          <p:nvPr>
            <p:extLst>
              <p:ext uri="{D42A27DB-BD31-4B8C-83A1-F6EECF244321}">
                <p14:modId xmlns:p14="http://schemas.microsoft.com/office/powerpoint/2010/main" val="2466642048"/>
              </p:ext>
            </p:extLst>
          </p:nvPr>
        </p:nvGraphicFramePr>
        <p:xfrm>
          <a:off x="4005943" y="10886"/>
          <a:ext cx="5105400" cy="6787567"/>
        </p:xfrm>
        <a:graphic>
          <a:graphicData uri="http://schemas.openxmlformats.org/drawingml/2006/table">
            <a:tbl>
              <a:tblPr>
                <a:tableStyleId>{5C22544A-7EE6-4342-B048-85BDC9FD1C3A}</a:tableStyleId>
              </a:tblPr>
              <a:tblGrid>
                <a:gridCol w="550583"/>
                <a:gridCol w="4554817"/>
              </a:tblGrid>
              <a:tr h="228478">
                <a:tc>
                  <a:txBody>
                    <a:bodyPr/>
                    <a:lstStyle/>
                    <a:p>
                      <a:pPr marL="71755" marR="71755" algn="ctr">
                        <a:lnSpc>
                          <a:spcPct val="150000"/>
                        </a:lnSpc>
                        <a:spcAft>
                          <a:spcPts val="0"/>
                        </a:spcAft>
                      </a:pPr>
                      <a:r>
                        <a:rPr lang="nl-NL" sz="700" dirty="0">
                          <a:effectLst/>
                        </a:rPr>
                        <a:t> </a:t>
                      </a:r>
                      <a:endParaRPr lang="en-US" sz="600" dirty="0">
                        <a:effectLst/>
                        <a:latin typeface="Times New Roman"/>
                        <a:ea typeface="MS Mincho"/>
                      </a:endParaRPr>
                    </a:p>
                  </a:txBody>
                  <a:tcPr marL="36194" marR="36194" marT="0" marB="0" vert="vert">
                    <a:solidFill>
                      <a:srgbClr val="92D050"/>
                    </a:solidFill>
                  </a:tcPr>
                </a:tc>
                <a:tc>
                  <a:txBody>
                    <a:bodyPr/>
                    <a:lstStyle/>
                    <a:p>
                      <a:pPr algn="ctr">
                        <a:lnSpc>
                          <a:spcPct val="150000"/>
                        </a:lnSpc>
                        <a:spcAft>
                          <a:spcPts val="0"/>
                        </a:spcAft>
                      </a:pPr>
                      <a:r>
                        <a:rPr lang="nl-NL" sz="700">
                          <a:effectLst/>
                        </a:rPr>
                        <a:t> </a:t>
                      </a:r>
                      <a:endParaRPr lang="en-US" sz="600">
                        <a:effectLst/>
                        <a:latin typeface="Times New Roman"/>
                        <a:ea typeface="MS Mincho"/>
                      </a:endParaRPr>
                    </a:p>
                  </a:txBody>
                  <a:tcPr marL="36194" marR="36194" marT="0" marB="0"/>
                </a:tc>
              </a:tr>
              <a:tr h="913912">
                <a:tc rowSpan="6">
                  <a:txBody>
                    <a:bodyPr/>
                    <a:lstStyle/>
                    <a:p>
                      <a:pPr marL="71755" marR="71755" algn="ctr">
                        <a:lnSpc>
                          <a:spcPct val="150000"/>
                        </a:lnSpc>
                        <a:spcAft>
                          <a:spcPts val="0"/>
                        </a:spcAft>
                      </a:pPr>
                      <a:r>
                        <a:rPr lang="nl-NL" sz="1400" dirty="0">
                          <a:effectLst/>
                        </a:rPr>
                        <a:t> </a:t>
                      </a:r>
                      <a:r>
                        <a:rPr lang="nl-NL" sz="1400" dirty="0" smtClean="0">
                          <a:effectLst/>
                        </a:rPr>
                        <a:t>HỌ </a:t>
                      </a:r>
                      <a:r>
                        <a:rPr lang="nl-NL" sz="1400" dirty="0">
                          <a:effectLst/>
                        </a:rPr>
                        <a:t>VÀ TÊN TÁC </a:t>
                      </a:r>
                      <a:r>
                        <a:rPr lang="nl-NL" sz="1400" dirty="0" smtClean="0">
                          <a:effectLst/>
                        </a:rPr>
                        <a:t>GIẢ</a:t>
                      </a:r>
                      <a:endParaRPr lang="en-US" sz="1400" dirty="0">
                        <a:effectLst/>
                        <a:latin typeface="Times New Roman"/>
                        <a:ea typeface="MS Mincho"/>
                      </a:endParaRPr>
                    </a:p>
                  </a:txBody>
                  <a:tcPr marL="36194" marR="36194" marT="0" marB="0" vert="vert">
                    <a:solidFill>
                      <a:srgbClr val="92D050"/>
                    </a:solidFill>
                  </a:tcPr>
                </a:tc>
                <a:tc>
                  <a:txBody>
                    <a:bodyPr/>
                    <a:lstStyle/>
                    <a:p>
                      <a:pPr>
                        <a:lnSpc>
                          <a:spcPct val="150000"/>
                        </a:lnSpc>
                        <a:spcAft>
                          <a:spcPts val="0"/>
                        </a:spcAft>
                      </a:pPr>
                      <a:r>
                        <a:rPr lang="nl-NL" sz="1400" dirty="0">
                          <a:effectLst/>
                        </a:rPr>
                        <a:t>BỘ GIÁO DỤC VÀ ĐÀO TẠO              		</a:t>
                      </a:r>
                      <a:r>
                        <a:rPr lang="nl-NL" sz="1400" dirty="0" smtClean="0">
                          <a:effectLst/>
                        </a:rPr>
                        <a:t>BỘ </a:t>
                      </a:r>
                      <a:r>
                        <a:rPr lang="nl-NL" sz="1400" dirty="0">
                          <a:effectLst/>
                        </a:rPr>
                        <a:t>Y TẾ</a:t>
                      </a:r>
                      <a:endParaRPr lang="en-US" sz="1400" dirty="0">
                        <a:effectLst/>
                      </a:endParaRPr>
                    </a:p>
                    <a:p>
                      <a:pPr algn="ctr">
                        <a:lnSpc>
                          <a:spcPct val="150000"/>
                        </a:lnSpc>
                        <a:spcAft>
                          <a:spcPts val="0"/>
                        </a:spcAft>
                      </a:pPr>
                      <a:r>
                        <a:rPr lang="nl-NL" sz="1400" dirty="0">
                          <a:effectLst/>
                        </a:rPr>
                        <a:t>TRƯỜNG ĐẠI HỌC Y HÀ NỘI</a:t>
                      </a:r>
                      <a:endParaRPr lang="en-US" sz="1400" dirty="0">
                        <a:effectLst/>
                        <a:latin typeface="Times New Roman"/>
                        <a:ea typeface="MS Mincho"/>
                      </a:endParaRPr>
                    </a:p>
                  </a:txBody>
                  <a:tcPr marL="36194" marR="36194" marT="0" marB="0"/>
                </a:tc>
              </a:tr>
              <a:tr h="195837">
                <a:tc vMerge="1">
                  <a:txBody>
                    <a:bodyPr/>
                    <a:lstStyle/>
                    <a:p>
                      <a:endParaRPr lang="en-US"/>
                    </a:p>
                  </a:txBody>
                  <a:tcPr/>
                </a:tc>
                <a:tc>
                  <a:txBody>
                    <a:bodyPr/>
                    <a:lstStyle/>
                    <a:p>
                      <a:pPr algn="ctr">
                        <a:lnSpc>
                          <a:spcPct val="150000"/>
                        </a:lnSpc>
                        <a:spcAft>
                          <a:spcPts val="0"/>
                        </a:spcAft>
                      </a:pPr>
                      <a:endParaRPr lang="en-US" sz="600" dirty="0">
                        <a:effectLst/>
                        <a:latin typeface="Times New Roman"/>
                        <a:ea typeface="MS Mincho"/>
                      </a:endParaRPr>
                    </a:p>
                  </a:txBody>
                  <a:tcPr marL="36194" marR="36194" marT="0" marB="0"/>
                </a:tc>
              </a:tr>
              <a:tr h="228478">
                <a:tc vMerge="1">
                  <a:txBody>
                    <a:bodyPr/>
                    <a:lstStyle/>
                    <a:p>
                      <a:endParaRPr lang="en-US"/>
                    </a:p>
                  </a:txBody>
                  <a:tcPr/>
                </a:tc>
                <a:tc>
                  <a:txBody>
                    <a:bodyPr/>
                    <a:lstStyle/>
                    <a:p>
                      <a:pPr algn="ctr">
                        <a:lnSpc>
                          <a:spcPct val="150000"/>
                        </a:lnSpc>
                        <a:spcAft>
                          <a:spcPts val="0"/>
                        </a:spcAft>
                      </a:pPr>
                      <a:r>
                        <a:rPr lang="nl-NL" sz="700">
                          <a:effectLst/>
                        </a:rPr>
                        <a:t> </a:t>
                      </a:r>
                      <a:endParaRPr lang="en-US" sz="600">
                        <a:effectLst/>
                        <a:latin typeface="Times New Roman"/>
                        <a:ea typeface="MS Mincho"/>
                      </a:endParaRPr>
                    </a:p>
                  </a:txBody>
                  <a:tcPr marL="36194" marR="36194" marT="0" marB="0"/>
                </a:tc>
              </a:tr>
              <a:tr h="367333">
                <a:tc vMerge="1">
                  <a:txBody>
                    <a:bodyPr/>
                    <a:lstStyle/>
                    <a:p>
                      <a:endParaRPr lang="en-US"/>
                    </a:p>
                  </a:txBody>
                  <a:tcPr/>
                </a:tc>
                <a:tc>
                  <a:txBody>
                    <a:bodyPr/>
                    <a:lstStyle/>
                    <a:p>
                      <a:pPr algn="ctr">
                        <a:lnSpc>
                          <a:spcPct val="150000"/>
                        </a:lnSpc>
                        <a:spcAft>
                          <a:spcPts val="0"/>
                        </a:spcAft>
                      </a:pPr>
                      <a:endParaRPr lang="en-US" sz="1400" dirty="0">
                        <a:effectLst/>
                        <a:latin typeface="Times New Roman"/>
                        <a:ea typeface="MS Mincho"/>
                      </a:endParaRPr>
                    </a:p>
                  </a:txBody>
                  <a:tcPr marL="36194" marR="36194" marT="0" marB="0"/>
                </a:tc>
              </a:tr>
              <a:tr h="367333">
                <a:tc vMerge="1">
                  <a:txBody>
                    <a:bodyPr/>
                    <a:lstStyle/>
                    <a:p>
                      <a:endParaRPr lang="en-US"/>
                    </a:p>
                  </a:txBody>
                  <a:tcPr/>
                </a:tc>
                <a:tc>
                  <a:txBody>
                    <a:bodyPr/>
                    <a:lstStyle/>
                    <a:p>
                      <a:pPr marL="0" marR="0" indent="0" algn="ctr" defTabSz="914400" rtl="0" eaLnBrk="1" fontAlgn="auto" latinLnBrk="0" hangingPunct="1">
                        <a:lnSpc>
                          <a:spcPct val="150000"/>
                        </a:lnSpc>
                        <a:spcBef>
                          <a:spcPts val="0"/>
                        </a:spcBef>
                        <a:spcAft>
                          <a:spcPts val="0"/>
                        </a:spcAft>
                        <a:buClrTx/>
                        <a:buSzTx/>
                        <a:buFontTx/>
                        <a:buNone/>
                        <a:tabLst/>
                        <a:defRPr/>
                      </a:pPr>
                      <a:r>
                        <a:rPr lang="nl-NL" sz="1400" dirty="0">
                          <a:effectLst/>
                        </a:rPr>
                        <a:t> </a:t>
                      </a:r>
                      <a:r>
                        <a:rPr lang="nl-NL" sz="1400" dirty="0" smtClean="0">
                          <a:effectLst/>
                        </a:rPr>
                        <a:t>HỌ VÀ TÊN TÁC GIẢ</a:t>
                      </a:r>
                      <a:endParaRPr lang="en-US" sz="1400" dirty="0">
                        <a:effectLst/>
                        <a:latin typeface="Times New Roman"/>
                        <a:ea typeface="MS Mincho"/>
                      </a:endParaRPr>
                    </a:p>
                  </a:txBody>
                  <a:tcPr marL="36194" marR="36194" marT="0" marB="0"/>
                </a:tc>
              </a:tr>
              <a:tr h="367333">
                <a:tc vMerge="1">
                  <a:txBody>
                    <a:bodyPr/>
                    <a:lstStyle/>
                    <a:p>
                      <a:endParaRPr lang="en-US"/>
                    </a:p>
                  </a:txBody>
                  <a:tcPr/>
                </a:tc>
                <a:tc>
                  <a:txBody>
                    <a:bodyPr/>
                    <a:lstStyle/>
                    <a:p>
                      <a:pPr algn="ctr">
                        <a:lnSpc>
                          <a:spcPct val="150000"/>
                        </a:lnSpc>
                        <a:spcAft>
                          <a:spcPts val="0"/>
                        </a:spcAft>
                      </a:pPr>
                      <a:r>
                        <a:rPr lang="nl-NL" sz="1400" dirty="0">
                          <a:effectLst/>
                        </a:rPr>
                        <a:t> </a:t>
                      </a:r>
                      <a:endParaRPr lang="en-US" sz="1400" dirty="0">
                        <a:effectLst/>
                        <a:latin typeface="Times New Roman"/>
                        <a:ea typeface="MS Mincho"/>
                      </a:endParaRPr>
                    </a:p>
                  </a:txBody>
                  <a:tcPr marL="36194" marR="36194" marT="0" marB="0"/>
                </a:tc>
              </a:tr>
              <a:tr h="445622">
                <a:tc rowSpan="6">
                  <a:txBody>
                    <a:bodyPr/>
                    <a:lstStyle/>
                    <a:p>
                      <a:pPr marL="71755" marR="71755" algn="ctr">
                        <a:lnSpc>
                          <a:spcPct val="150000"/>
                        </a:lnSpc>
                        <a:spcAft>
                          <a:spcPts val="0"/>
                        </a:spcAft>
                      </a:pPr>
                      <a:r>
                        <a:rPr lang="nl-NL" sz="1400" dirty="0" smtClean="0">
                          <a:effectLst/>
                        </a:rPr>
                        <a:t>CHUYÊN </a:t>
                      </a:r>
                      <a:r>
                        <a:rPr lang="nl-NL" sz="1400" dirty="0">
                          <a:effectLst/>
                        </a:rPr>
                        <a:t>NGÀNH</a:t>
                      </a:r>
                      <a:endParaRPr lang="en-US" sz="1400" dirty="0">
                        <a:effectLst/>
                        <a:latin typeface="Times New Roman"/>
                        <a:ea typeface="MS Mincho"/>
                      </a:endParaRPr>
                    </a:p>
                  </a:txBody>
                  <a:tcPr marL="36194" marR="36194" marT="0" marB="0" vert="vert">
                    <a:solidFill>
                      <a:srgbClr val="92D050"/>
                    </a:solidFill>
                  </a:tcPr>
                </a:tc>
                <a:tc>
                  <a:txBody>
                    <a:bodyPr/>
                    <a:lstStyle/>
                    <a:p>
                      <a:pPr algn="ctr">
                        <a:lnSpc>
                          <a:spcPct val="150000"/>
                        </a:lnSpc>
                        <a:spcAft>
                          <a:spcPts val="0"/>
                        </a:spcAft>
                      </a:pPr>
                      <a:endParaRPr lang="en-US" sz="1400" dirty="0">
                        <a:effectLst/>
                        <a:latin typeface="Times New Roman"/>
                        <a:ea typeface="MS Mincho"/>
                      </a:endParaRPr>
                    </a:p>
                  </a:txBody>
                  <a:tcPr marL="36194" marR="36194" marT="0" marB="0"/>
                </a:tc>
              </a:tr>
              <a:tr h="597527">
                <a:tc vMerge="1">
                  <a:txBody>
                    <a:bodyPr/>
                    <a:lstStyle/>
                    <a:p>
                      <a:endParaRPr lang="en-US"/>
                    </a:p>
                  </a:txBody>
                  <a:tcPr/>
                </a:tc>
                <a:tc>
                  <a:txBody>
                    <a:bodyPr/>
                    <a:lstStyle/>
                    <a:p>
                      <a:pPr marL="0" marR="0" indent="0" algn="ctr" defTabSz="914400" rtl="0" eaLnBrk="1" fontAlgn="auto" latinLnBrk="0" hangingPunct="1">
                        <a:lnSpc>
                          <a:spcPct val="150000"/>
                        </a:lnSpc>
                        <a:spcBef>
                          <a:spcPts val="0"/>
                        </a:spcBef>
                        <a:spcAft>
                          <a:spcPts val="0"/>
                        </a:spcAft>
                        <a:buClrTx/>
                        <a:buSzTx/>
                        <a:buFontTx/>
                        <a:buNone/>
                        <a:tabLst/>
                        <a:defRPr/>
                      </a:pPr>
                      <a:r>
                        <a:rPr lang="nl-NL" sz="1400" dirty="0" smtClean="0">
                          <a:effectLst/>
                        </a:rPr>
                        <a:t>TÊN ĐỀ TÀI </a:t>
                      </a:r>
                      <a:endParaRPr lang="en-US" sz="1400" dirty="0" smtClean="0">
                        <a:effectLst/>
                        <a:latin typeface="Times New Roman"/>
                        <a:ea typeface="MS Mincho"/>
                      </a:endParaRPr>
                    </a:p>
                    <a:p>
                      <a:pPr algn="ctr">
                        <a:lnSpc>
                          <a:spcPct val="150000"/>
                        </a:lnSpc>
                        <a:spcAft>
                          <a:spcPts val="0"/>
                        </a:spcAft>
                      </a:pPr>
                      <a:r>
                        <a:rPr lang="nl-NL" sz="1400" dirty="0">
                          <a:effectLst/>
                        </a:rPr>
                        <a:t> </a:t>
                      </a:r>
                      <a:endParaRPr lang="en-US" sz="1400" dirty="0">
                        <a:effectLst/>
                        <a:latin typeface="Times New Roman"/>
                        <a:ea typeface="MS Mincho"/>
                      </a:endParaRPr>
                    </a:p>
                  </a:txBody>
                  <a:tcPr marL="36194" marR="36194" marT="0" marB="0"/>
                </a:tc>
              </a:tr>
              <a:tr h="367333">
                <a:tc vMerge="1">
                  <a:txBody>
                    <a:bodyPr/>
                    <a:lstStyle/>
                    <a:p>
                      <a:endParaRPr lang="en-US"/>
                    </a:p>
                  </a:txBody>
                  <a:tcPr/>
                </a:tc>
                <a:tc>
                  <a:txBody>
                    <a:bodyPr/>
                    <a:lstStyle/>
                    <a:p>
                      <a:pPr algn="ctr">
                        <a:lnSpc>
                          <a:spcPct val="150000"/>
                        </a:lnSpc>
                        <a:spcAft>
                          <a:spcPts val="0"/>
                        </a:spcAft>
                      </a:pPr>
                      <a:r>
                        <a:rPr lang="nl-NL" sz="1400" dirty="0">
                          <a:effectLst/>
                        </a:rPr>
                        <a:t> </a:t>
                      </a:r>
                      <a:endParaRPr lang="en-US" sz="1400" dirty="0">
                        <a:effectLst/>
                        <a:latin typeface="Times New Roman"/>
                        <a:ea typeface="MS Mincho"/>
                      </a:endParaRPr>
                    </a:p>
                  </a:txBody>
                  <a:tcPr marL="36194" marR="36194" marT="0" marB="0"/>
                </a:tc>
              </a:tr>
              <a:tr h="367333">
                <a:tc vMerge="1">
                  <a:txBody>
                    <a:bodyPr/>
                    <a:lstStyle/>
                    <a:p>
                      <a:endParaRPr lang="en-US"/>
                    </a:p>
                  </a:txBody>
                  <a:tcPr/>
                </a:tc>
                <a:tc>
                  <a:txBody>
                    <a:bodyPr/>
                    <a:lstStyle/>
                    <a:p>
                      <a:pPr algn="ctr">
                        <a:lnSpc>
                          <a:spcPct val="150000"/>
                        </a:lnSpc>
                        <a:spcAft>
                          <a:spcPts val="0"/>
                        </a:spcAft>
                      </a:pPr>
                      <a:r>
                        <a:rPr lang="nl-NL" sz="1400" dirty="0">
                          <a:effectLst/>
                        </a:rPr>
                        <a:t> </a:t>
                      </a:r>
                      <a:endParaRPr lang="en-US" sz="1400" dirty="0">
                        <a:effectLst/>
                        <a:latin typeface="Times New Roman"/>
                        <a:ea typeface="MS Mincho"/>
                      </a:endParaRPr>
                    </a:p>
                  </a:txBody>
                  <a:tcPr marL="36194" marR="36194" marT="0" marB="0"/>
                </a:tc>
              </a:tr>
              <a:tr h="456956">
                <a:tc vMerge="1">
                  <a:txBody>
                    <a:bodyPr/>
                    <a:lstStyle/>
                    <a:p>
                      <a:endParaRPr lang="en-US"/>
                    </a:p>
                  </a:txBody>
                  <a:tcPr/>
                </a:tc>
                <a:tc>
                  <a:txBody>
                    <a:bodyPr/>
                    <a:lstStyle/>
                    <a:p>
                      <a:pPr algn="ctr">
                        <a:lnSpc>
                          <a:spcPct val="150000"/>
                        </a:lnSpc>
                        <a:spcAft>
                          <a:spcPts val="0"/>
                        </a:spcAft>
                      </a:pPr>
                      <a:endParaRPr lang="en-US" sz="1400" dirty="0">
                        <a:effectLst/>
                        <a:latin typeface="Times New Roman"/>
                        <a:ea typeface="MS Mincho"/>
                      </a:endParaRPr>
                    </a:p>
                  </a:txBody>
                  <a:tcPr marL="36194" marR="36194" marT="0" marB="0"/>
                </a:tc>
              </a:tr>
              <a:tr h="597527">
                <a:tc vMerge="1">
                  <a:txBody>
                    <a:bodyPr/>
                    <a:lstStyle/>
                    <a:p>
                      <a:endParaRPr lang="en-US"/>
                    </a:p>
                  </a:txBody>
                  <a:tcPr/>
                </a:tc>
                <a:tc>
                  <a:txBody>
                    <a:bodyPr/>
                    <a:lstStyle/>
                    <a:p>
                      <a:pPr marL="0" marR="0" indent="0" algn="ctr" defTabSz="914400" rtl="0" eaLnBrk="1" fontAlgn="auto" latinLnBrk="0" hangingPunct="1">
                        <a:lnSpc>
                          <a:spcPct val="150000"/>
                        </a:lnSpc>
                        <a:spcBef>
                          <a:spcPts val="0"/>
                        </a:spcBef>
                        <a:spcAft>
                          <a:spcPts val="0"/>
                        </a:spcAft>
                        <a:buClrTx/>
                        <a:buSzTx/>
                        <a:buFontTx/>
                        <a:buNone/>
                        <a:tabLst/>
                        <a:defRPr/>
                      </a:pPr>
                      <a:r>
                        <a:rPr lang="nl-NL" sz="1400" dirty="0" smtClean="0">
                          <a:effectLst/>
                        </a:rPr>
                        <a:t>ĐỀ</a:t>
                      </a:r>
                      <a:r>
                        <a:rPr lang="nl-NL" sz="1400" baseline="0" dirty="0" smtClean="0">
                          <a:effectLst/>
                        </a:rPr>
                        <a:t> CƯƠNG </a:t>
                      </a:r>
                      <a:r>
                        <a:rPr lang="nl-NL" sz="1400" dirty="0" smtClean="0">
                          <a:effectLst/>
                        </a:rPr>
                        <a:t>LUẬN </a:t>
                      </a:r>
                      <a:r>
                        <a:rPr lang="nl-NL" sz="1400" dirty="0" smtClean="0">
                          <a:effectLst/>
                        </a:rPr>
                        <a:t>VĂN  </a:t>
                      </a:r>
                      <a:endParaRPr lang="en-US" sz="1400" dirty="0" smtClean="0">
                        <a:effectLst/>
                        <a:latin typeface="Times New Roman"/>
                        <a:ea typeface="MS Mincho"/>
                      </a:endParaRPr>
                    </a:p>
                    <a:p>
                      <a:pPr algn="ctr">
                        <a:lnSpc>
                          <a:spcPct val="150000"/>
                        </a:lnSpc>
                        <a:spcAft>
                          <a:spcPts val="0"/>
                        </a:spcAft>
                      </a:pPr>
                      <a:r>
                        <a:rPr lang="nl-NL" sz="1400" dirty="0">
                          <a:effectLst/>
                        </a:rPr>
                        <a:t> </a:t>
                      </a:r>
                      <a:endParaRPr lang="en-US" sz="1400" dirty="0">
                        <a:effectLst/>
                        <a:latin typeface="Times New Roman"/>
                        <a:ea typeface="MS Mincho"/>
                      </a:endParaRPr>
                    </a:p>
                  </a:txBody>
                  <a:tcPr marL="36194" marR="36194" marT="0" marB="0"/>
                </a:tc>
              </a:tr>
              <a:tr h="445622">
                <a:tc rowSpan="3">
                  <a:txBody>
                    <a:bodyPr/>
                    <a:lstStyle/>
                    <a:p>
                      <a:pPr marL="71755" marR="71755" algn="ctr">
                        <a:lnSpc>
                          <a:spcPct val="150000"/>
                        </a:lnSpc>
                        <a:spcAft>
                          <a:spcPts val="0"/>
                        </a:spcAft>
                      </a:pPr>
                      <a:r>
                        <a:rPr lang="nl-NL" sz="1400" dirty="0" smtClean="0">
                          <a:effectLst/>
                        </a:rPr>
                        <a:t>HÀ </a:t>
                      </a:r>
                      <a:r>
                        <a:rPr lang="nl-NL" sz="1400" dirty="0">
                          <a:effectLst/>
                        </a:rPr>
                        <a:t>NỘI- 20...</a:t>
                      </a:r>
                      <a:endParaRPr lang="en-US" sz="1400" dirty="0">
                        <a:effectLst/>
                        <a:latin typeface="Times New Roman"/>
                        <a:ea typeface="MS Mincho"/>
                      </a:endParaRPr>
                    </a:p>
                  </a:txBody>
                  <a:tcPr marL="36194" marR="36194" marT="0" marB="0" vert="vert">
                    <a:solidFill>
                      <a:srgbClr val="92D050"/>
                    </a:solidFill>
                  </a:tcPr>
                </a:tc>
                <a:tc>
                  <a:txBody>
                    <a:bodyPr/>
                    <a:lstStyle/>
                    <a:p>
                      <a:pPr algn="ctr">
                        <a:lnSpc>
                          <a:spcPct val="150000"/>
                        </a:lnSpc>
                        <a:spcAft>
                          <a:spcPts val="0"/>
                        </a:spcAft>
                      </a:pPr>
                      <a:r>
                        <a:rPr lang="nl-NL" sz="1400" dirty="0">
                          <a:effectLst/>
                        </a:rPr>
                        <a:t> </a:t>
                      </a:r>
                      <a:endParaRPr lang="en-US" sz="1400" dirty="0">
                        <a:effectLst/>
                        <a:latin typeface="Times New Roman"/>
                        <a:ea typeface="MS Mincho"/>
                      </a:endParaRPr>
                    </a:p>
                  </a:txBody>
                  <a:tcPr marL="36194" marR="36194" marT="0" marB="0"/>
                </a:tc>
              </a:tr>
              <a:tr h="367333">
                <a:tc vMerge="1">
                  <a:txBody>
                    <a:bodyPr/>
                    <a:lstStyle/>
                    <a:p>
                      <a:endParaRPr lang="en-US"/>
                    </a:p>
                  </a:txBody>
                  <a:tcPr/>
                </a:tc>
                <a:tc>
                  <a:txBody>
                    <a:bodyPr/>
                    <a:lstStyle/>
                    <a:p>
                      <a:pPr algn="ctr">
                        <a:lnSpc>
                          <a:spcPct val="150000"/>
                        </a:lnSpc>
                        <a:spcAft>
                          <a:spcPts val="0"/>
                        </a:spcAft>
                      </a:pPr>
                      <a:r>
                        <a:rPr lang="nl-NL" sz="1400" dirty="0">
                          <a:effectLst/>
                        </a:rPr>
                        <a:t> </a:t>
                      </a:r>
                      <a:endParaRPr lang="en-US" sz="1400" dirty="0">
                        <a:effectLst/>
                        <a:latin typeface="Times New Roman"/>
                        <a:ea typeface="MS Mincho"/>
                      </a:endParaRPr>
                    </a:p>
                  </a:txBody>
                  <a:tcPr marL="36194" marR="36194" marT="0" marB="0"/>
                </a:tc>
              </a:tr>
              <a:tr h="456956">
                <a:tc vMerge="1">
                  <a:txBody>
                    <a:bodyPr/>
                    <a:lstStyle/>
                    <a:p>
                      <a:endParaRPr lang="en-US"/>
                    </a:p>
                  </a:txBody>
                  <a:tcPr/>
                </a:tc>
                <a:tc>
                  <a:txBody>
                    <a:bodyPr/>
                    <a:lstStyle/>
                    <a:p>
                      <a:pPr algn="ctr">
                        <a:lnSpc>
                          <a:spcPct val="150000"/>
                        </a:lnSpc>
                        <a:spcAft>
                          <a:spcPts val="0"/>
                        </a:spcAft>
                      </a:pPr>
                      <a:r>
                        <a:rPr lang="nl-NL" sz="1400" dirty="0" smtClean="0">
                          <a:effectLst/>
                        </a:rPr>
                        <a:t>HÀ </a:t>
                      </a:r>
                      <a:r>
                        <a:rPr lang="nl-NL" sz="1400" dirty="0">
                          <a:effectLst/>
                        </a:rPr>
                        <a:t>NỘI - 20...</a:t>
                      </a:r>
                      <a:endParaRPr lang="en-US" sz="1400" dirty="0">
                        <a:effectLst/>
                        <a:latin typeface="Times New Roman"/>
                        <a:ea typeface="MS Mincho"/>
                      </a:endParaRPr>
                    </a:p>
                  </a:txBody>
                  <a:tcPr marL="36194" marR="36194" marT="0" marB="0"/>
                </a:tc>
              </a:tr>
            </a:tbl>
          </a:graphicData>
        </a:graphic>
      </p:graphicFrame>
      <p:pic>
        <p:nvPicPr>
          <p:cNvPr id="14341" name="Picture 1" descr="logob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91300" y="990600"/>
            <a:ext cx="53340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607960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5"/>
          <p:cNvSpPr>
            <a:spLocks noGrp="1"/>
          </p:cNvSpPr>
          <p:nvPr>
            <p:ph type="title" idx="4294967295"/>
          </p:nvPr>
        </p:nvSpPr>
        <p:spPr>
          <a:xfrm>
            <a:off x="381000" y="152400"/>
            <a:ext cx="3200400" cy="2443163"/>
          </a:xfrm>
        </p:spPr>
        <p:txBody>
          <a:bodyPr/>
          <a:lstStyle/>
          <a:p>
            <a:pPr eaLnBrk="1" hangingPunct="1">
              <a:defRPr/>
            </a:pPr>
            <a:r>
              <a:rPr lang="en-US" sz="2400" b="1" dirty="0" smtClean="0">
                <a:solidFill>
                  <a:schemeClr val="hlink"/>
                </a:solidFill>
                <a:effectLst>
                  <a:outerShdw blurRad="38100" dist="38100" dir="2700000" algn="tl">
                    <a:srgbClr val="000000">
                      <a:alpha val="43137"/>
                    </a:srgbClr>
                  </a:outerShdw>
                </a:effectLst>
                <a:latin typeface="Arial" charset="0"/>
              </a:rPr>
              <a:t>4. </a:t>
            </a:r>
            <a:r>
              <a:rPr lang="en-US" sz="2400" b="1" dirty="0" smtClean="0">
                <a:solidFill>
                  <a:schemeClr val="hlink"/>
                </a:solidFill>
                <a:effectLst>
                  <a:outerShdw blurRad="38100" dist="38100" dir="2700000" algn="tl">
                    <a:srgbClr val="000000">
                      <a:alpha val="43137"/>
                    </a:srgbClr>
                  </a:outerShdw>
                </a:effectLst>
                <a:latin typeface="Arial" charset="0"/>
              </a:rPr>
              <a:t>MỘT SỐ YÊU CẦU ĐỐI VỚI </a:t>
            </a:r>
            <a:br>
              <a:rPr lang="en-US" sz="2400" b="1" dirty="0" smtClean="0">
                <a:solidFill>
                  <a:schemeClr val="hlink"/>
                </a:solidFill>
                <a:effectLst>
                  <a:outerShdw blurRad="38100" dist="38100" dir="2700000" algn="tl">
                    <a:srgbClr val="000000">
                      <a:alpha val="43137"/>
                    </a:srgbClr>
                  </a:outerShdw>
                </a:effectLst>
                <a:latin typeface="Arial" charset="0"/>
              </a:rPr>
            </a:br>
            <a:r>
              <a:rPr lang="en-US" sz="2400" b="1" dirty="0" smtClean="0">
                <a:solidFill>
                  <a:schemeClr val="hlink"/>
                </a:solidFill>
                <a:effectLst>
                  <a:outerShdw blurRad="38100" dist="38100" dir="2700000" algn="tl">
                    <a:srgbClr val="000000">
                      <a:alpha val="43137"/>
                    </a:srgbClr>
                  </a:outerShdw>
                </a:effectLst>
                <a:latin typeface="Arial" charset="0"/>
              </a:rPr>
              <a:t>ĐỀ CƯƠNG (</a:t>
            </a:r>
            <a:r>
              <a:rPr lang="en-US" sz="2400" b="1" dirty="0" err="1" smtClean="0">
                <a:solidFill>
                  <a:schemeClr val="hlink"/>
                </a:solidFill>
                <a:effectLst>
                  <a:outerShdw blurRad="38100" dist="38100" dir="2700000" algn="tl">
                    <a:srgbClr val="000000">
                      <a:alpha val="43137"/>
                    </a:srgbClr>
                  </a:outerShdw>
                </a:effectLst>
                <a:latin typeface="Arial" charset="0"/>
              </a:rPr>
              <a:t>tiếp</a:t>
            </a:r>
            <a:r>
              <a:rPr lang="en-US" sz="2400" b="1" dirty="0" smtClean="0">
                <a:solidFill>
                  <a:schemeClr val="hlink"/>
                </a:solidFill>
                <a:effectLst>
                  <a:outerShdw blurRad="38100" dist="38100" dir="2700000" algn="tl">
                    <a:srgbClr val="000000">
                      <a:alpha val="43137"/>
                    </a:srgbClr>
                  </a:outerShdw>
                </a:effectLst>
                <a:latin typeface="Arial" charset="0"/>
              </a:rPr>
              <a:t>)</a:t>
            </a:r>
            <a:endParaRPr lang="en-US" sz="2400" b="1" dirty="0">
              <a:solidFill>
                <a:schemeClr val="hlink"/>
              </a:solidFill>
              <a:effectLst>
                <a:outerShdw blurRad="38100" dist="38100" dir="2700000" algn="tl">
                  <a:srgbClr val="000000">
                    <a:alpha val="43137"/>
                  </a:srgbClr>
                </a:outerShdw>
              </a:effectLst>
              <a:latin typeface="Arial" charset="0"/>
            </a:endParaRPr>
          </a:p>
        </p:txBody>
      </p:sp>
      <p:sp>
        <p:nvSpPr>
          <p:cNvPr id="15363" name="TextBox 5"/>
          <p:cNvSpPr txBox="1">
            <a:spLocks noChangeArrowheads="1"/>
          </p:cNvSpPr>
          <p:nvPr/>
        </p:nvSpPr>
        <p:spPr bwMode="auto">
          <a:xfrm>
            <a:off x="457200" y="3067050"/>
            <a:ext cx="28956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vi-VN" dirty="0" err="1">
                <a:solidFill>
                  <a:srgbClr val="FF0000"/>
                </a:solidFill>
              </a:rPr>
              <a:t>Phụ</a:t>
            </a:r>
            <a:r>
              <a:rPr lang="en-US" altLang="vi-VN" dirty="0">
                <a:solidFill>
                  <a:srgbClr val="FF0000"/>
                </a:solidFill>
              </a:rPr>
              <a:t> </a:t>
            </a:r>
            <a:r>
              <a:rPr lang="en-US" altLang="vi-VN" dirty="0" err="1">
                <a:solidFill>
                  <a:srgbClr val="FF0000"/>
                </a:solidFill>
              </a:rPr>
              <a:t>lục</a:t>
            </a:r>
            <a:r>
              <a:rPr lang="en-US" altLang="vi-VN" dirty="0">
                <a:solidFill>
                  <a:srgbClr val="FF0000"/>
                </a:solidFill>
              </a:rPr>
              <a:t> 2: </a:t>
            </a:r>
            <a:r>
              <a:rPr lang="en-US" altLang="vi-VN" dirty="0" err="1">
                <a:solidFill>
                  <a:srgbClr val="FF0000"/>
                </a:solidFill>
              </a:rPr>
              <a:t>Nội</a:t>
            </a:r>
            <a:r>
              <a:rPr lang="en-US" altLang="vi-VN" dirty="0">
                <a:solidFill>
                  <a:srgbClr val="FF0000"/>
                </a:solidFill>
              </a:rPr>
              <a:t> dung </a:t>
            </a:r>
            <a:r>
              <a:rPr lang="en-US" altLang="vi-VN" dirty="0" err="1">
                <a:solidFill>
                  <a:srgbClr val="FF0000"/>
                </a:solidFill>
              </a:rPr>
              <a:t>trên</a:t>
            </a:r>
            <a:r>
              <a:rPr lang="en-US" altLang="vi-VN" dirty="0">
                <a:solidFill>
                  <a:srgbClr val="FF0000"/>
                </a:solidFill>
              </a:rPr>
              <a:t> </a:t>
            </a:r>
            <a:r>
              <a:rPr lang="en-US" altLang="vi-VN" dirty="0" err="1">
                <a:solidFill>
                  <a:srgbClr val="FF0000"/>
                </a:solidFill>
              </a:rPr>
              <a:t>trang</a:t>
            </a:r>
            <a:r>
              <a:rPr lang="en-US" altLang="vi-VN" dirty="0">
                <a:solidFill>
                  <a:srgbClr val="FF0000"/>
                </a:solidFill>
              </a:rPr>
              <a:t> </a:t>
            </a:r>
            <a:r>
              <a:rPr lang="en-US" altLang="vi-VN" dirty="0" err="1">
                <a:solidFill>
                  <a:srgbClr val="FF0000"/>
                </a:solidFill>
              </a:rPr>
              <a:t>phụ</a:t>
            </a:r>
            <a:r>
              <a:rPr lang="en-US" altLang="vi-VN" dirty="0">
                <a:solidFill>
                  <a:srgbClr val="FF0000"/>
                </a:solidFill>
              </a:rPr>
              <a:t> </a:t>
            </a:r>
            <a:r>
              <a:rPr lang="en-US" altLang="vi-VN" dirty="0" err="1">
                <a:solidFill>
                  <a:srgbClr val="FF0000"/>
                </a:solidFill>
              </a:rPr>
              <a:t>bìa</a:t>
            </a:r>
            <a:r>
              <a:rPr lang="en-US" altLang="vi-VN" dirty="0">
                <a:solidFill>
                  <a:srgbClr val="FF0000"/>
                </a:solidFill>
              </a:rPr>
              <a:t/>
            </a:r>
            <a:br>
              <a:rPr lang="en-US" altLang="vi-VN" dirty="0">
                <a:solidFill>
                  <a:srgbClr val="FF0000"/>
                </a:solidFill>
              </a:rPr>
            </a:br>
            <a:endParaRPr lang="en-US" altLang="vi-VN" dirty="0">
              <a:solidFill>
                <a:srgbClr val="FF0000"/>
              </a:solidFill>
            </a:endParaRPr>
          </a:p>
        </p:txBody>
      </p:sp>
      <p:graphicFrame>
        <p:nvGraphicFramePr>
          <p:cNvPr id="2" name="Table 1"/>
          <p:cNvGraphicFramePr>
            <a:graphicFrameLocks noGrp="1"/>
          </p:cNvGraphicFramePr>
          <p:nvPr>
            <p:extLst>
              <p:ext uri="{D42A27DB-BD31-4B8C-83A1-F6EECF244321}">
                <p14:modId xmlns:p14="http://schemas.microsoft.com/office/powerpoint/2010/main" val="3998656380"/>
              </p:ext>
            </p:extLst>
          </p:nvPr>
        </p:nvGraphicFramePr>
        <p:xfrm>
          <a:off x="4462463" y="42863"/>
          <a:ext cx="4681537" cy="6823077"/>
        </p:xfrm>
        <a:graphic>
          <a:graphicData uri="http://schemas.openxmlformats.org/drawingml/2006/table">
            <a:tbl>
              <a:tblPr>
                <a:tableStyleId>{5C22544A-7EE6-4342-B048-85BDC9FD1C3A}</a:tableStyleId>
              </a:tblPr>
              <a:tblGrid>
                <a:gridCol w="4681537"/>
              </a:tblGrid>
              <a:tr h="227122">
                <a:tc>
                  <a:txBody>
                    <a:bodyPr/>
                    <a:lstStyle/>
                    <a:p>
                      <a:pPr algn="ctr">
                        <a:lnSpc>
                          <a:spcPct val="150000"/>
                        </a:lnSpc>
                        <a:spcAft>
                          <a:spcPts val="0"/>
                        </a:spcAft>
                      </a:pPr>
                      <a:r>
                        <a:rPr lang="nl-NL" sz="700" dirty="0">
                          <a:effectLst/>
                        </a:rPr>
                        <a:t> </a:t>
                      </a:r>
                      <a:endParaRPr lang="en-US" sz="600" dirty="0">
                        <a:effectLst/>
                        <a:latin typeface="Times New Roman"/>
                        <a:ea typeface="MS Mincho"/>
                      </a:endParaRPr>
                    </a:p>
                  </a:txBody>
                  <a:tcPr marL="36199" marR="36199" marT="0" marB="0"/>
                </a:tc>
              </a:tr>
              <a:tr h="908485">
                <a:tc>
                  <a:txBody>
                    <a:bodyPr/>
                    <a:lstStyle/>
                    <a:p>
                      <a:pPr>
                        <a:lnSpc>
                          <a:spcPct val="150000"/>
                        </a:lnSpc>
                        <a:spcAft>
                          <a:spcPts val="0"/>
                        </a:spcAft>
                      </a:pPr>
                      <a:r>
                        <a:rPr lang="nl-NL" sz="1400" dirty="0">
                          <a:effectLst/>
                        </a:rPr>
                        <a:t>BỘ GIÁO DỤC VÀ ĐÀO TẠO              	</a:t>
                      </a:r>
                      <a:r>
                        <a:rPr lang="nl-NL" sz="1400" dirty="0" smtClean="0">
                          <a:effectLst/>
                        </a:rPr>
                        <a:t>              BỘ </a:t>
                      </a:r>
                      <a:r>
                        <a:rPr lang="nl-NL" sz="1400" dirty="0">
                          <a:effectLst/>
                        </a:rPr>
                        <a:t>Y TẾ</a:t>
                      </a:r>
                      <a:endParaRPr lang="en-US" sz="1400" dirty="0">
                        <a:effectLst/>
                      </a:endParaRPr>
                    </a:p>
                    <a:p>
                      <a:pPr algn="ctr">
                        <a:lnSpc>
                          <a:spcPct val="150000"/>
                        </a:lnSpc>
                        <a:spcAft>
                          <a:spcPts val="0"/>
                        </a:spcAft>
                      </a:pPr>
                      <a:r>
                        <a:rPr lang="nl-NL" sz="1400" dirty="0">
                          <a:effectLst/>
                        </a:rPr>
                        <a:t>TRƯỜNG ĐẠI HỌC Y HÀ NỘI</a:t>
                      </a:r>
                      <a:endParaRPr lang="en-US" sz="1400" dirty="0">
                        <a:effectLst/>
                        <a:latin typeface="Times New Roman"/>
                        <a:ea typeface="MS Mincho"/>
                      </a:endParaRPr>
                    </a:p>
                  </a:txBody>
                  <a:tcPr marL="36199" marR="36199" marT="0" marB="0"/>
                </a:tc>
              </a:tr>
              <a:tr h="194674">
                <a:tc>
                  <a:txBody>
                    <a:bodyPr/>
                    <a:lstStyle/>
                    <a:p>
                      <a:pPr algn="ctr">
                        <a:lnSpc>
                          <a:spcPct val="150000"/>
                        </a:lnSpc>
                        <a:spcAft>
                          <a:spcPts val="0"/>
                        </a:spcAft>
                      </a:pPr>
                      <a:endParaRPr lang="en-US" sz="600" dirty="0">
                        <a:effectLst/>
                        <a:latin typeface="Times New Roman"/>
                        <a:ea typeface="MS Mincho"/>
                      </a:endParaRPr>
                    </a:p>
                  </a:txBody>
                  <a:tcPr marL="36199" marR="36199" marT="0" marB="0"/>
                </a:tc>
              </a:tr>
              <a:tr h="227122">
                <a:tc>
                  <a:txBody>
                    <a:bodyPr/>
                    <a:lstStyle/>
                    <a:p>
                      <a:pPr algn="ctr">
                        <a:lnSpc>
                          <a:spcPct val="150000"/>
                        </a:lnSpc>
                        <a:spcAft>
                          <a:spcPts val="0"/>
                        </a:spcAft>
                      </a:pPr>
                      <a:r>
                        <a:rPr lang="nl-NL" sz="700" dirty="0">
                          <a:effectLst/>
                        </a:rPr>
                        <a:t> </a:t>
                      </a:r>
                      <a:endParaRPr lang="en-US" sz="600" dirty="0">
                        <a:effectLst/>
                        <a:latin typeface="Times New Roman"/>
                        <a:ea typeface="MS Mincho"/>
                      </a:endParaRPr>
                    </a:p>
                  </a:txBody>
                  <a:tcPr marL="36199" marR="36199" marT="0" marB="0"/>
                </a:tc>
              </a:tr>
              <a:tr h="365152">
                <a:tc>
                  <a:txBody>
                    <a:bodyPr/>
                    <a:lstStyle/>
                    <a:p>
                      <a:pPr algn="ctr">
                        <a:lnSpc>
                          <a:spcPct val="150000"/>
                        </a:lnSpc>
                        <a:spcAft>
                          <a:spcPts val="0"/>
                        </a:spcAft>
                      </a:pPr>
                      <a:endParaRPr lang="en-US" sz="1400" dirty="0">
                        <a:effectLst/>
                        <a:latin typeface="Times New Roman"/>
                        <a:ea typeface="MS Mincho"/>
                      </a:endParaRPr>
                    </a:p>
                  </a:txBody>
                  <a:tcPr marL="36199" marR="36199" marT="0" marB="0"/>
                </a:tc>
              </a:tr>
              <a:tr h="365152">
                <a:tc>
                  <a:txBody>
                    <a:bodyPr/>
                    <a:lstStyle/>
                    <a:p>
                      <a:pPr marL="0" marR="0" indent="0" algn="ctr" defTabSz="914400" rtl="0" eaLnBrk="1" fontAlgn="auto" latinLnBrk="0" hangingPunct="1">
                        <a:lnSpc>
                          <a:spcPct val="150000"/>
                        </a:lnSpc>
                        <a:spcBef>
                          <a:spcPts val="0"/>
                        </a:spcBef>
                        <a:spcAft>
                          <a:spcPts val="0"/>
                        </a:spcAft>
                        <a:buClrTx/>
                        <a:buSzTx/>
                        <a:buFontTx/>
                        <a:buNone/>
                        <a:tabLst/>
                        <a:defRPr/>
                      </a:pPr>
                      <a:r>
                        <a:rPr lang="nl-NL" sz="1400" dirty="0">
                          <a:effectLst/>
                        </a:rPr>
                        <a:t> </a:t>
                      </a:r>
                      <a:r>
                        <a:rPr lang="nl-NL" sz="1400" dirty="0" smtClean="0">
                          <a:effectLst/>
                        </a:rPr>
                        <a:t>HỌ VÀ TÊN TÁC GIẢ</a:t>
                      </a:r>
                      <a:endParaRPr lang="en-US" sz="1400" dirty="0">
                        <a:effectLst/>
                        <a:latin typeface="Times New Roman"/>
                        <a:ea typeface="MS Mincho"/>
                      </a:endParaRPr>
                    </a:p>
                  </a:txBody>
                  <a:tcPr marL="36199" marR="36199" marT="0" marB="0"/>
                </a:tc>
              </a:tr>
              <a:tr h="365152">
                <a:tc>
                  <a:txBody>
                    <a:bodyPr/>
                    <a:lstStyle/>
                    <a:p>
                      <a:pPr algn="ctr">
                        <a:lnSpc>
                          <a:spcPct val="150000"/>
                        </a:lnSpc>
                        <a:spcAft>
                          <a:spcPts val="0"/>
                        </a:spcAft>
                      </a:pPr>
                      <a:r>
                        <a:rPr lang="nl-NL" sz="1400" dirty="0">
                          <a:effectLst/>
                        </a:rPr>
                        <a:t> </a:t>
                      </a:r>
                      <a:endParaRPr lang="en-US" sz="1400" dirty="0">
                        <a:effectLst/>
                        <a:latin typeface="Times New Roman"/>
                        <a:ea typeface="MS Mincho"/>
                      </a:endParaRPr>
                    </a:p>
                  </a:txBody>
                  <a:tcPr marL="36199" marR="36199" marT="0" marB="0"/>
                </a:tc>
              </a:tr>
              <a:tr h="442977">
                <a:tc>
                  <a:txBody>
                    <a:bodyPr/>
                    <a:lstStyle/>
                    <a:p>
                      <a:pPr algn="ctr">
                        <a:lnSpc>
                          <a:spcPct val="150000"/>
                        </a:lnSpc>
                        <a:spcAft>
                          <a:spcPts val="0"/>
                        </a:spcAft>
                      </a:pPr>
                      <a:endParaRPr lang="en-US" sz="1400" dirty="0">
                        <a:effectLst/>
                        <a:latin typeface="Times New Roman"/>
                        <a:ea typeface="MS Mincho"/>
                      </a:endParaRPr>
                    </a:p>
                  </a:txBody>
                  <a:tcPr marL="36199" marR="36199" marT="0" marB="0"/>
                </a:tc>
              </a:tr>
              <a:tr h="640161">
                <a:tc>
                  <a:txBody>
                    <a:bodyPr/>
                    <a:lstStyle/>
                    <a:p>
                      <a:pPr marL="0" marR="0" indent="0" algn="ctr" defTabSz="914400" rtl="0" eaLnBrk="1" fontAlgn="auto" latinLnBrk="0" hangingPunct="1">
                        <a:lnSpc>
                          <a:spcPct val="150000"/>
                        </a:lnSpc>
                        <a:spcBef>
                          <a:spcPts val="0"/>
                        </a:spcBef>
                        <a:spcAft>
                          <a:spcPts val="0"/>
                        </a:spcAft>
                        <a:buClrTx/>
                        <a:buSzTx/>
                        <a:buFontTx/>
                        <a:buNone/>
                        <a:tabLst/>
                        <a:defRPr/>
                      </a:pPr>
                      <a:r>
                        <a:rPr lang="nl-NL" sz="1400" dirty="0" smtClean="0">
                          <a:effectLst/>
                        </a:rPr>
                        <a:t>TÊN ĐỀ TÀI </a:t>
                      </a:r>
                      <a:r>
                        <a:rPr lang="nl-NL" sz="1400" dirty="0">
                          <a:effectLst/>
                        </a:rPr>
                        <a:t> </a:t>
                      </a:r>
                      <a:endParaRPr lang="en-US" sz="1400" dirty="0">
                        <a:effectLst/>
                        <a:latin typeface="Times New Roman"/>
                        <a:ea typeface="MS Mincho"/>
                      </a:endParaRPr>
                    </a:p>
                  </a:txBody>
                  <a:tcPr marL="36199" marR="36199" marT="0" marB="0"/>
                </a:tc>
              </a:tr>
              <a:tr h="365152">
                <a:tc>
                  <a:txBody>
                    <a:bodyPr/>
                    <a:lstStyle/>
                    <a:p>
                      <a:pPr algn="ctr">
                        <a:lnSpc>
                          <a:spcPct val="150000"/>
                        </a:lnSpc>
                        <a:spcAft>
                          <a:spcPts val="0"/>
                        </a:spcAft>
                      </a:pPr>
                      <a:r>
                        <a:rPr lang="nl-NL" sz="1400" dirty="0" smtClean="0">
                          <a:effectLst/>
                        </a:rPr>
                        <a:t>Chuyên</a:t>
                      </a:r>
                      <a:r>
                        <a:rPr lang="nl-NL" sz="1400" baseline="0" dirty="0" smtClean="0">
                          <a:effectLst/>
                        </a:rPr>
                        <a:t> ngành: </a:t>
                      </a:r>
                      <a:r>
                        <a:rPr lang="nl-NL" sz="1400" dirty="0">
                          <a:effectLst/>
                        </a:rPr>
                        <a:t> </a:t>
                      </a:r>
                      <a:endParaRPr lang="en-US" sz="1400" dirty="0">
                        <a:effectLst/>
                        <a:latin typeface="Times New Roman"/>
                        <a:ea typeface="MS Mincho"/>
                      </a:endParaRPr>
                    </a:p>
                  </a:txBody>
                  <a:tcPr marL="36199" marR="36199" marT="0" marB="0"/>
                </a:tc>
              </a:tr>
              <a:tr h="365152">
                <a:tc>
                  <a:txBody>
                    <a:bodyPr/>
                    <a:lstStyle/>
                    <a:p>
                      <a:pPr algn="ctr">
                        <a:lnSpc>
                          <a:spcPct val="150000"/>
                        </a:lnSpc>
                        <a:spcAft>
                          <a:spcPts val="0"/>
                        </a:spcAft>
                      </a:pPr>
                      <a:r>
                        <a:rPr lang="nl-NL" sz="1400" dirty="0">
                          <a:effectLst/>
                        </a:rPr>
                        <a:t> </a:t>
                      </a:r>
                      <a:r>
                        <a:rPr lang="nl-NL" sz="1400" dirty="0" smtClean="0">
                          <a:effectLst/>
                        </a:rPr>
                        <a:t>Mã</a:t>
                      </a:r>
                      <a:r>
                        <a:rPr lang="nl-NL" sz="1400" baseline="0" dirty="0" smtClean="0">
                          <a:effectLst/>
                        </a:rPr>
                        <a:t> số: </a:t>
                      </a:r>
                      <a:endParaRPr lang="en-US" sz="1400" dirty="0">
                        <a:effectLst/>
                        <a:latin typeface="Times New Roman"/>
                        <a:ea typeface="MS Mincho"/>
                      </a:endParaRPr>
                    </a:p>
                  </a:txBody>
                  <a:tcPr marL="36199" marR="36199" marT="0" marB="0"/>
                </a:tc>
              </a:tr>
              <a:tr h="454243">
                <a:tc>
                  <a:txBody>
                    <a:bodyPr/>
                    <a:lstStyle/>
                    <a:p>
                      <a:pPr algn="ctr">
                        <a:lnSpc>
                          <a:spcPct val="150000"/>
                        </a:lnSpc>
                        <a:spcAft>
                          <a:spcPts val="0"/>
                        </a:spcAft>
                      </a:pPr>
                      <a:endParaRPr lang="en-US" sz="1400" dirty="0">
                        <a:effectLst/>
                        <a:latin typeface="Times New Roman"/>
                        <a:ea typeface="MS Mincho"/>
                      </a:endParaRPr>
                    </a:p>
                  </a:txBody>
                  <a:tcPr marL="36199" marR="36199" marT="0" marB="0"/>
                </a:tc>
              </a:tr>
              <a:tr h="640161">
                <a:tc>
                  <a:txBody>
                    <a:bodyPr/>
                    <a:lstStyle/>
                    <a:p>
                      <a:pPr marL="0" marR="0" indent="0" algn="ctr" defTabSz="914400" rtl="0" eaLnBrk="1" fontAlgn="auto" latinLnBrk="0" hangingPunct="1">
                        <a:lnSpc>
                          <a:spcPct val="150000"/>
                        </a:lnSpc>
                        <a:spcBef>
                          <a:spcPts val="0"/>
                        </a:spcBef>
                        <a:spcAft>
                          <a:spcPts val="0"/>
                        </a:spcAft>
                        <a:buClrTx/>
                        <a:buSzTx/>
                        <a:buFontTx/>
                        <a:buNone/>
                        <a:tabLst/>
                        <a:defRPr/>
                      </a:pPr>
                      <a:r>
                        <a:rPr lang="nl-NL" sz="1400" dirty="0" smtClean="0">
                          <a:effectLst/>
                        </a:rPr>
                        <a:t>ĐỀ</a:t>
                      </a:r>
                      <a:r>
                        <a:rPr lang="nl-NL" sz="1400" baseline="0" dirty="0" smtClean="0">
                          <a:effectLst/>
                        </a:rPr>
                        <a:t> CƯƠNG </a:t>
                      </a:r>
                      <a:r>
                        <a:rPr lang="nl-NL" sz="1400" dirty="0" smtClean="0">
                          <a:effectLst/>
                        </a:rPr>
                        <a:t>LUẬN </a:t>
                      </a:r>
                      <a:r>
                        <a:rPr lang="nl-NL" sz="1400" dirty="0" smtClean="0">
                          <a:effectLst/>
                        </a:rPr>
                        <a:t>VĂN </a:t>
                      </a:r>
                      <a:r>
                        <a:rPr lang="nl-NL" sz="1400" dirty="0" smtClean="0">
                          <a:effectLst/>
                        </a:rPr>
                        <a:t>THS</a:t>
                      </a:r>
                      <a:r>
                        <a:rPr lang="nl-NL" sz="1400" baseline="0" dirty="0" smtClean="0">
                          <a:effectLst/>
                        </a:rPr>
                        <a:t>/BSNT/CKII</a:t>
                      </a:r>
                      <a:endParaRPr lang="nl-NL" sz="1400" baseline="0" dirty="0" smtClean="0">
                        <a:effectLst/>
                      </a:endParaRPr>
                    </a:p>
                    <a:p>
                      <a:pPr marL="0" marR="0" indent="0" algn="ctr" defTabSz="914400" rtl="0" eaLnBrk="1" fontAlgn="auto" latinLnBrk="0" hangingPunct="1">
                        <a:lnSpc>
                          <a:spcPct val="150000"/>
                        </a:lnSpc>
                        <a:spcBef>
                          <a:spcPts val="0"/>
                        </a:spcBef>
                        <a:spcAft>
                          <a:spcPts val="0"/>
                        </a:spcAft>
                        <a:buClrTx/>
                        <a:buSzTx/>
                        <a:buFontTx/>
                        <a:buNone/>
                        <a:tabLst/>
                        <a:defRPr/>
                      </a:pPr>
                      <a:r>
                        <a:rPr lang="nl-NL" sz="1400" dirty="0">
                          <a:effectLst/>
                        </a:rPr>
                        <a:t> </a:t>
                      </a:r>
                      <a:r>
                        <a:rPr lang="nl-NL" sz="1400" dirty="0" smtClean="0">
                          <a:effectLst/>
                        </a:rPr>
                        <a:t>NGƯỜI</a:t>
                      </a:r>
                      <a:r>
                        <a:rPr lang="nl-NL" sz="1400" baseline="0" dirty="0" smtClean="0">
                          <a:effectLst/>
                        </a:rPr>
                        <a:t> HƯỚNG DẪN KHOA HỌC: </a:t>
                      </a:r>
                      <a:endParaRPr lang="en-US" sz="1400" dirty="0">
                        <a:effectLst/>
                        <a:latin typeface="Times New Roman"/>
                        <a:ea typeface="MS Mincho"/>
                      </a:endParaRPr>
                    </a:p>
                  </a:txBody>
                  <a:tcPr marL="36199" marR="36199" marT="0" marB="0"/>
                </a:tc>
              </a:tr>
              <a:tr h="442977">
                <a:tc>
                  <a:txBody>
                    <a:bodyPr/>
                    <a:lstStyle/>
                    <a:p>
                      <a:pPr algn="ctr">
                        <a:lnSpc>
                          <a:spcPct val="150000"/>
                        </a:lnSpc>
                        <a:spcAft>
                          <a:spcPts val="0"/>
                        </a:spcAft>
                      </a:pPr>
                      <a:r>
                        <a:rPr lang="nl-NL" sz="1400" dirty="0">
                          <a:effectLst/>
                        </a:rPr>
                        <a:t> </a:t>
                      </a:r>
                      <a:endParaRPr lang="en-US" sz="1400" dirty="0">
                        <a:effectLst/>
                        <a:latin typeface="Times New Roman"/>
                        <a:ea typeface="MS Mincho"/>
                      </a:endParaRPr>
                    </a:p>
                  </a:txBody>
                  <a:tcPr marL="36199" marR="36199" marT="0" marB="0"/>
                </a:tc>
              </a:tr>
              <a:tr h="365152">
                <a:tc>
                  <a:txBody>
                    <a:bodyPr/>
                    <a:lstStyle/>
                    <a:p>
                      <a:pPr algn="ctr">
                        <a:lnSpc>
                          <a:spcPct val="150000"/>
                        </a:lnSpc>
                        <a:spcAft>
                          <a:spcPts val="0"/>
                        </a:spcAft>
                      </a:pPr>
                      <a:r>
                        <a:rPr lang="nl-NL" sz="1400" dirty="0">
                          <a:effectLst/>
                        </a:rPr>
                        <a:t> </a:t>
                      </a:r>
                      <a:endParaRPr lang="en-US" sz="1400" dirty="0">
                        <a:effectLst/>
                        <a:latin typeface="Times New Roman"/>
                        <a:ea typeface="MS Mincho"/>
                      </a:endParaRPr>
                    </a:p>
                  </a:txBody>
                  <a:tcPr marL="36199" marR="36199" marT="0" marB="0"/>
                </a:tc>
              </a:tr>
              <a:tr h="454243">
                <a:tc>
                  <a:txBody>
                    <a:bodyPr/>
                    <a:lstStyle/>
                    <a:p>
                      <a:pPr algn="ctr">
                        <a:lnSpc>
                          <a:spcPct val="150000"/>
                        </a:lnSpc>
                        <a:spcAft>
                          <a:spcPts val="0"/>
                        </a:spcAft>
                      </a:pPr>
                      <a:r>
                        <a:rPr lang="nl-NL" sz="1400" dirty="0" smtClean="0">
                          <a:effectLst/>
                        </a:rPr>
                        <a:t>HÀ </a:t>
                      </a:r>
                      <a:r>
                        <a:rPr lang="nl-NL" sz="1400" dirty="0">
                          <a:effectLst/>
                        </a:rPr>
                        <a:t>NỘI - 20...</a:t>
                      </a:r>
                      <a:endParaRPr lang="en-US" sz="1400" dirty="0">
                        <a:effectLst/>
                        <a:latin typeface="Times New Roman"/>
                        <a:ea typeface="MS Mincho"/>
                      </a:endParaRPr>
                    </a:p>
                  </a:txBody>
                  <a:tcPr marL="36199" marR="36199" marT="0" marB="0"/>
                </a:tc>
              </a:tr>
            </a:tbl>
          </a:graphicData>
        </a:graphic>
      </p:graphicFrame>
      <p:pic>
        <p:nvPicPr>
          <p:cNvPr id="15400" name="Picture 1" descr="logob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53200" y="998538"/>
            <a:ext cx="53340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384586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err="1" smtClean="0"/>
              <a:t>Quy</a:t>
            </a:r>
            <a:r>
              <a:rPr lang="en-US" sz="3200" dirty="0" smtClean="0"/>
              <a:t> </a:t>
            </a:r>
            <a:r>
              <a:rPr lang="en-US" sz="3200" dirty="0" err="1" smtClean="0"/>
              <a:t>trình</a:t>
            </a:r>
            <a:r>
              <a:rPr lang="en-US" sz="3200" dirty="0" smtClean="0"/>
              <a:t> </a:t>
            </a:r>
            <a:r>
              <a:rPr lang="en-US" sz="3200" dirty="0" err="1" smtClean="0"/>
              <a:t>thông</a:t>
            </a:r>
            <a:r>
              <a:rPr lang="en-US" sz="3200" dirty="0" smtClean="0"/>
              <a:t> qua </a:t>
            </a:r>
            <a:r>
              <a:rPr lang="en-US" sz="3200" dirty="0" err="1" smtClean="0"/>
              <a:t>đề</a:t>
            </a:r>
            <a:r>
              <a:rPr lang="en-US" sz="3200" dirty="0" smtClean="0"/>
              <a:t> </a:t>
            </a:r>
            <a:r>
              <a:rPr lang="en-US" sz="3200" dirty="0" err="1" smtClean="0"/>
              <a:t>cương</a:t>
            </a:r>
            <a:r>
              <a:rPr lang="en-US" sz="3200" dirty="0" smtClean="0"/>
              <a:t> (1)</a:t>
            </a:r>
            <a:endParaRPr lang="en-US" sz="3200" dirty="0"/>
          </a:p>
        </p:txBody>
      </p:sp>
      <p:sp>
        <p:nvSpPr>
          <p:cNvPr id="3" name="Content Placeholder 2"/>
          <p:cNvSpPr>
            <a:spLocks noGrp="1"/>
          </p:cNvSpPr>
          <p:nvPr>
            <p:ph idx="1"/>
          </p:nvPr>
        </p:nvSpPr>
        <p:spPr/>
        <p:txBody>
          <a:bodyPr>
            <a:normAutofit fontScale="77500" lnSpcReduction="20000"/>
          </a:bodyPr>
          <a:lstStyle/>
          <a:p>
            <a:pPr marL="514350" lvl="0" indent="-514350" algn="just">
              <a:lnSpc>
                <a:spcPct val="140000"/>
              </a:lnSpc>
              <a:buFont typeface="+mj-lt"/>
              <a:buAutoNum type="arabicPeriod"/>
              <a:tabLst>
                <a:tab pos="463550" algn="l"/>
              </a:tabLst>
            </a:pPr>
            <a:r>
              <a:rPr lang="nl-NL" dirty="0" smtClean="0">
                <a:solidFill>
                  <a:srgbClr val="000099"/>
                </a:solidFill>
                <a:latin typeface="Arial" charset="0"/>
              </a:rPr>
              <a:t>Học viên hoàn thành bản đề cương và có ý kiến của dự kiến giáo viên hướng dẫn.</a:t>
            </a:r>
          </a:p>
          <a:p>
            <a:pPr marL="514350" indent="-514350" algn="just">
              <a:lnSpc>
                <a:spcPct val="140000"/>
              </a:lnSpc>
              <a:buFont typeface="+mj-lt"/>
              <a:buAutoNum type="arabicPeriod"/>
              <a:tabLst>
                <a:tab pos="463550" algn="l"/>
              </a:tabLst>
            </a:pPr>
            <a:r>
              <a:rPr lang="nl-NL" dirty="0" smtClean="0">
                <a:solidFill>
                  <a:srgbClr val="000099"/>
                </a:solidFill>
                <a:latin typeface="Arial" charset="0"/>
              </a:rPr>
              <a:t>Viện/Khoa/Bộ môn gửi đề cương và danh sách dự kiến Hội đồng thông qua đề cương về phòng Sau đại học (danh sách gồm </a:t>
            </a:r>
            <a:r>
              <a:rPr lang="nl-NL" dirty="0" smtClean="0">
                <a:solidFill>
                  <a:srgbClr val="FF0000"/>
                </a:solidFill>
                <a:latin typeface="Arial" charset="0"/>
              </a:rPr>
              <a:t>7 thành viên </a:t>
            </a:r>
            <a:r>
              <a:rPr lang="nl-NL" dirty="0" smtClean="0">
                <a:solidFill>
                  <a:srgbClr val="000099"/>
                </a:solidFill>
                <a:latin typeface="Arial" charset="0"/>
              </a:rPr>
              <a:t>bao gồm cả thầy hướng dẫn) trước ngày dự kiến thông qua đề cương </a:t>
            </a:r>
            <a:r>
              <a:rPr lang="nl-NL" dirty="0" smtClean="0">
                <a:solidFill>
                  <a:srgbClr val="FF0000"/>
                </a:solidFill>
                <a:latin typeface="Arial" charset="0"/>
              </a:rPr>
              <a:t>15 ngày làm việc</a:t>
            </a:r>
            <a:r>
              <a:rPr lang="nl-NL" dirty="0" smtClean="0">
                <a:solidFill>
                  <a:srgbClr val="000099"/>
                </a:solidFill>
                <a:latin typeface="Arial" charset="0"/>
              </a:rPr>
              <a:t>.</a:t>
            </a:r>
          </a:p>
          <a:p>
            <a:pPr marL="514350" indent="-514350" algn="just">
              <a:lnSpc>
                <a:spcPct val="140000"/>
              </a:lnSpc>
              <a:buFont typeface="+mj-lt"/>
              <a:buAutoNum type="arabicPeriod"/>
              <a:tabLst>
                <a:tab pos="463550" algn="l"/>
              </a:tabLst>
            </a:pPr>
            <a:r>
              <a:rPr lang="nl-NL" dirty="0" smtClean="0">
                <a:solidFill>
                  <a:srgbClr val="000099"/>
                </a:solidFill>
                <a:latin typeface="Arial" charset="0"/>
              </a:rPr>
              <a:t>Phòng SĐH trình Ban Giám hiệu ra quyết định thành lập Hội đồng thông qua cho học viên (hội đồng gồm </a:t>
            </a:r>
            <a:r>
              <a:rPr lang="nl-NL" dirty="0" smtClean="0">
                <a:solidFill>
                  <a:srgbClr val="FF0000"/>
                </a:solidFill>
                <a:latin typeface="Arial" charset="0"/>
              </a:rPr>
              <a:t>5 thành viên</a:t>
            </a:r>
            <a:r>
              <a:rPr lang="nl-NL" dirty="0" smtClean="0">
                <a:solidFill>
                  <a:srgbClr val="000099"/>
                </a:solidFill>
                <a:latin typeface="Arial" charset="0"/>
              </a:rPr>
              <a:t>, có 01 thầy hướng dẫn trong hội đồng) trước ngày dự kiến bảo vệ </a:t>
            </a:r>
            <a:r>
              <a:rPr lang="nl-NL" dirty="0" smtClean="0">
                <a:solidFill>
                  <a:srgbClr val="FF0000"/>
                </a:solidFill>
                <a:latin typeface="Arial" charset="0"/>
              </a:rPr>
              <a:t>7 ngày làm việc</a:t>
            </a:r>
            <a:r>
              <a:rPr lang="nl-NL" dirty="0" smtClean="0">
                <a:solidFill>
                  <a:srgbClr val="000099"/>
                </a:solidFill>
                <a:latin typeface="Arial" charset="0"/>
              </a:rPr>
              <a:t>.</a:t>
            </a:r>
            <a:endParaRPr lang="en-US" dirty="0" smtClean="0">
              <a:solidFill>
                <a:srgbClr val="000099"/>
              </a:solidFill>
              <a:latin typeface="Arial" charset="0"/>
            </a:endParaRPr>
          </a:p>
          <a:p>
            <a:pPr>
              <a:buNone/>
            </a:pPr>
            <a:endParaRPr lang="en-US" dirty="0" smtClean="0"/>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a:t>Quy</a:t>
            </a:r>
            <a:r>
              <a:rPr lang="en-US" dirty="0"/>
              <a:t> </a:t>
            </a:r>
            <a:r>
              <a:rPr lang="en-US" dirty="0" err="1"/>
              <a:t>trình</a:t>
            </a:r>
            <a:r>
              <a:rPr lang="en-US" dirty="0"/>
              <a:t> </a:t>
            </a:r>
            <a:r>
              <a:rPr lang="en-US" dirty="0" err="1"/>
              <a:t>bảo</a:t>
            </a:r>
            <a:r>
              <a:rPr lang="en-US" dirty="0"/>
              <a:t> </a:t>
            </a:r>
            <a:r>
              <a:rPr lang="en-US" dirty="0" err="1"/>
              <a:t>vệ</a:t>
            </a:r>
            <a:r>
              <a:rPr lang="en-US" dirty="0"/>
              <a:t> </a:t>
            </a:r>
            <a:r>
              <a:rPr lang="en-US" dirty="0" err="1"/>
              <a:t>đề</a:t>
            </a:r>
            <a:r>
              <a:rPr lang="en-US" dirty="0"/>
              <a:t> </a:t>
            </a:r>
            <a:r>
              <a:rPr lang="en-US" dirty="0" err="1"/>
              <a:t>cương</a:t>
            </a:r>
            <a:r>
              <a:rPr lang="en-US" dirty="0"/>
              <a:t> </a:t>
            </a:r>
            <a:r>
              <a:rPr lang="en-US" dirty="0" smtClean="0"/>
              <a:t>(2)</a:t>
            </a:r>
            <a:endParaRPr lang="en-US" dirty="0"/>
          </a:p>
        </p:txBody>
      </p:sp>
      <p:sp>
        <p:nvSpPr>
          <p:cNvPr id="3" name="Content Placeholder 2"/>
          <p:cNvSpPr>
            <a:spLocks noGrp="1"/>
          </p:cNvSpPr>
          <p:nvPr>
            <p:ph idx="1"/>
          </p:nvPr>
        </p:nvSpPr>
        <p:spPr/>
        <p:txBody>
          <a:bodyPr>
            <a:normAutofit fontScale="70000" lnSpcReduction="20000"/>
          </a:bodyPr>
          <a:lstStyle/>
          <a:p>
            <a:pPr marL="514350" lvl="0" indent="-514350" algn="just">
              <a:lnSpc>
                <a:spcPct val="140000"/>
              </a:lnSpc>
              <a:buFont typeface="+mj-lt"/>
              <a:buAutoNum type="arabicPeriod" startAt="4"/>
              <a:tabLst>
                <a:tab pos="463550" algn="l"/>
              </a:tabLst>
            </a:pPr>
            <a:r>
              <a:rPr lang="nl-NL" dirty="0" smtClean="0">
                <a:solidFill>
                  <a:srgbClr val="000099"/>
                </a:solidFill>
                <a:latin typeface="Arial" charset="0"/>
              </a:rPr>
              <a:t>Viện/Khoa/Bộ môn tổ chức thông qua đề cương cho Học viên.</a:t>
            </a:r>
          </a:p>
          <a:p>
            <a:pPr marL="514350" indent="-514350" algn="just">
              <a:lnSpc>
                <a:spcPct val="140000"/>
              </a:lnSpc>
              <a:buFont typeface="+mj-lt"/>
              <a:buAutoNum type="arabicPeriod" startAt="4"/>
              <a:tabLst>
                <a:tab pos="463550" algn="l"/>
              </a:tabLst>
            </a:pPr>
            <a:r>
              <a:rPr lang="nl-NL" dirty="0" smtClean="0">
                <a:solidFill>
                  <a:srgbClr val="000099"/>
                </a:solidFill>
                <a:latin typeface="Arial" charset="0"/>
              </a:rPr>
              <a:t>Học viên sửa lại đề cương theo góp ý của hội đồng có xác nhận của CTHĐ và GVHD và gửi lại phòng ĐTSĐH chậm nhất </a:t>
            </a:r>
            <a:r>
              <a:rPr lang="nl-NL" dirty="0" smtClean="0">
                <a:solidFill>
                  <a:srgbClr val="FF0000"/>
                </a:solidFill>
                <a:latin typeface="Arial" charset="0"/>
              </a:rPr>
              <a:t>10 ngày </a:t>
            </a:r>
            <a:r>
              <a:rPr lang="nl-NL" dirty="0" smtClean="0">
                <a:solidFill>
                  <a:srgbClr val="000099"/>
                </a:solidFill>
                <a:latin typeface="Arial" charset="0"/>
              </a:rPr>
              <a:t>sau khi bảo vệ.</a:t>
            </a:r>
          </a:p>
          <a:p>
            <a:pPr marL="514350" indent="-514350" algn="just">
              <a:lnSpc>
                <a:spcPct val="140000"/>
              </a:lnSpc>
              <a:buFont typeface="+mj-lt"/>
              <a:buAutoNum type="arabicPeriod" startAt="4"/>
              <a:tabLst>
                <a:tab pos="463550" algn="l"/>
              </a:tabLst>
            </a:pPr>
            <a:r>
              <a:rPr lang="nl-NL" dirty="0" smtClean="0">
                <a:solidFill>
                  <a:srgbClr val="000099"/>
                </a:solidFill>
                <a:latin typeface="Arial" charset="0"/>
              </a:rPr>
              <a:t>Phòng ĐTSĐH trình Ban giám hiệu ra quyết định giao đề tài và giáo viên hướng dẫn.</a:t>
            </a:r>
          </a:p>
          <a:p>
            <a:pPr marL="514350" indent="-514350" algn="just">
              <a:lnSpc>
                <a:spcPct val="140000"/>
              </a:lnSpc>
              <a:buFont typeface="+mj-lt"/>
              <a:buAutoNum type="arabicPeriod" startAt="4"/>
              <a:tabLst>
                <a:tab pos="463550" algn="l"/>
              </a:tabLst>
            </a:pPr>
            <a:r>
              <a:rPr lang="nl-NL" dirty="0" smtClean="0">
                <a:solidFill>
                  <a:srgbClr val="000099"/>
                </a:solidFill>
                <a:latin typeface="Arial" charset="0"/>
              </a:rPr>
              <a:t>Thông qua đề cương: 1/6/17 – 31/8/17.</a:t>
            </a:r>
          </a:p>
          <a:p>
            <a:pPr marL="514350" indent="-514350" algn="just">
              <a:lnSpc>
                <a:spcPct val="140000"/>
              </a:lnSpc>
              <a:buFont typeface="+mj-lt"/>
              <a:buAutoNum type="arabicPeriod" startAt="4"/>
              <a:tabLst>
                <a:tab pos="463550" algn="l"/>
              </a:tabLst>
            </a:pPr>
            <a:r>
              <a:rPr lang="nl-NL" dirty="0" smtClean="0">
                <a:solidFill>
                  <a:srgbClr val="000099"/>
                </a:solidFill>
                <a:latin typeface="Arial" charset="0"/>
              </a:rPr>
              <a:t>Học viên không thông qua đề cương </a:t>
            </a:r>
            <a:r>
              <a:rPr lang="nl-NL" dirty="0" smtClean="0">
                <a:solidFill>
                  <a:srgbClr val="FF0000"/>
                </a:solidFill>
                <a:latin typeface="Arial" charset="0"/>
              </a:rPr>
              <a:t>đúng hạn/không sửa quyển và nộp lại phòng ĐTSĐH </a:t>
            </a:r>
            <a:r>
              <a:rPr lang="nl-NL" dirty="0" smtClean="0">
                <a:solidFill>
                  <a:srgbClr val="000099"/>
                </a:solidFill>
                <a:latin typeface="Arial" charset="0"/>
              </a:rPr>
              <a:t>kể từ ngày thông qua đề cương sẽ bảo vệ lại đề cương cùng khóa sau </a:t>
            </a:r>
            <a:endParaRPr lang="en-US" dirty="0" smtClean="0">
              <a:solidFill>
                <a:srgbClr val="000099"/>
              </a:solidFill>
              <a:latin typeface="Arial" charset="0"/>
            </a:endParaRPr>
          </a:p>
          <a:p>
            <a:pPr>
              <a:buNone/>
            </a:pPr>
            <a:endParaRPr lang="en-US" dirty="0" smtClean="0"/>
          </a:p>
          <a:p>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630</TotalTime>
  <Words>1033</Words>
  <Application>Microsoft Office PowerPoint</Application>
  <PresentationFormat>On-screen Show (4:3)</PresentationFormat>
  <Paragraphs>115</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CÔNG TÁC CHUẨN BỊ THÔNG QUA ĐỀ CƯƠNG LUẬN VĂN SAU ĐẠI HỌC NĂM 2017</vt:lpstr>
      <vt:lpstr>Điều kiện được thông qua</vt:lpstr>
      <vt:lpstr>Yêu cầu của đề cương (1)</vt:lpstr>
      <vt:lpstr>Yêu cầu của đề cương (2)</vt:lpstr>
      <vt:lpstr>Yêu cầu của đề cương (3)</vt:lpstr>
      <vt:lpstr>4. MỘT SỐ YÊU CẦU ĐỐI VỚI  ĐỀ CƯƠNG (tiếp)</vt:lpstr>
      <vt:lpstr>4. MỘT SỐ YÊU CẦU ĐỐI VỚI  ĐỀ CƯƠNG (tiếp)</vt:lpstr>
      <vt:lpstr>Quy trình thông qua đề cương (1)</vt:lpstr>
      <vt:lpstr>Quy trình bảo vệ đề cương (2)</vt:lpstr>
      <vt:lpstr>Những thay đổi</vt:lpstr>
      <vt:lpstr>Thực trạng thông qua đề cương 2016 (1)</vt:lpstr>
      <vt:lpstr>Thực trạng thông qua đề cương 2016 (2)</vt:lpstr>
      <vt:lpstr>Tiêu chuẩn giảng viên hướng dẫn (1)</vt:lpstr>
      <vt:lpstr>Tiêu chuẩn giảng viên hướng dẫn (2)</vt:lpstr>
      <vt:lpstr> XIN CÁM ƠN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MỘT SỐ ĐIỂM TRONG QUẢN LÝ ĐÀO TẠO TRÌNH ĐỘ THẠC SĨ</dc:title>
  <dc:creator>Admin</dc:creator>
  <cp:lastModifiedBy>Thanh</cp:lastModifiedBy>
  <cp:revision>44</cp:revision>
  <dcterms:created xsi:type="dcterms:W3CDTF">2013-11-15T07:42:22Z</dcterms:created>
  <dcterms:modified xsi:type="dcterms:W3CDTF">2017-05-17T03:21:29Z</dcterms:modified>
</cp:coreProperties>
</file>